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16"/>
  </p:notesMasterIdLst>
  <p:sldIdLst>
    <p:sldId id="256" r:id="rId2"/>
    <p:sldId id="257" r:id="rId3"/>
    <p:sldId id="258" r:id="rId4"/>
    <p:sldId id="259" r:id="rId5"/>
    <p:sldId id="260" r:id="rId6"/>
    <p:sldId id="261" r:id="rId7"/>
    <p:sldId id="263" r:id="rId8"/>
    <p:sldId id="262" r:id="rId9"/>
    <p:sldId id="264" r:id="rId10"/>
    <p:sldId id="265" r:id="rId11"/>
    <p:sldId id="266" r:id="rId12"/>
    <p:sldId id="267" r:id="rId13"/>
    <p:sldId id="268" r:id="rId14"/>
    <p:sldId id="270" r:id="rId15"/>
  </p:sldIdLst>
  <p:sldSz cx="12192000" cy="6858000"/>
  <p:notesSz cx="6797675" cy="9926638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6666"/>
    <a:srgbClr val="C9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5329" autoAdjust="0"/>
    <p:restoredTop sz="96433" autoAdjust="0"/>
  </p:normalViewPr>
  <p:slideViewPr>
    <p:cSldViewPr snapToGrid="0">
      <p:cViewPr varScale="1">
        <p:scale>
          <a:sx n="109" d="100"/>
          <a:sy n="109" d="100"/>
        </p:scale>
        <p:origin x="1146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A0BA7D9-C14F-4B24-9883-ABD2CDE1C6B7}" type="datetimeFigureOut">
              <a:rPr lang="es-ES" smtClean="0"/>
              <a:t>03/05/2021</a:t>
            </a:fld>
            <a:endParaRPr lang="es-ES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D128D5B-4415-46BB-A1CD-4614E3C7A057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98718286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128D5B-4415-46BB-A1CD-4614E3C7A057}" type="slidenum">
              <a:rPr lang="es-ES" smtClean="0"/>
              <a:t>3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87045453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128D5B-4415-46BB-A1CD-4614E3C7A057}" type="slidenum">
              <a:rPr lang="es-ES" smtClean="0"/>
              <a:t>4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18319766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128D5B-4415-46BB-A1CD-4614E3C7A057}" type="slidenum">
              <a:rPr lang="es-ES" smtClean="0"/>
              <a:t>5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39267014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128D5B-4415-46BB-A1CD-4614E3C7A057}" type="slidenum">
              <a:rPr lang="es-ES" smtClean="0"/>
              <a:t>6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14607098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128D5B-4415-46BB-A1CD-4614E3C7A057}" type="slidenum">
              <a:rPr lang="es-ES" smtClean="0"/>
              <a:t>7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08521466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128D5B-4415-46BB-A1CD-4614E3C7A057}" type="slidenum">
              <a:rPr lang="es-ES" smtClean="0"/>
              <a:t>8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91521334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128D5B-4415-46BB-A1CD-4614E3C7A057}" type="slidenum">
              <a:rPr lang="es-ES" smtClean="0"/>
              <a:t>9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11286443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128D5B-4415-46BB-A1CD-4614E3C7A057}" type="slidenum">
              <a:rPr lang="es-ES" smtClean="0"/>
              <a:t>10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06806816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128D5B-4415-46BB-A1CD-4614E3C7A057}" type="slidenum">
              <a:rPr lang="es-ES" smtClean="0"/>
              <a:t>11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51659542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128D5B-4415-46BB-A1CD-4614E3C7A057}" type="slidenum">
              <a:rPr lang="es-ES" smtClean="0"/>
              <a:t>12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50405471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128D5B-4415-46BB-A1CD-4614E3C7A057}" type="slidenum">
              <a:rPr lang="es-ES" smtClean="0"/>
              <a:t>13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2668963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A89081-611D-4173-AB20-113825EC7484}" type="datetime2">
              <a:rPr lang="es-ES" smtClean="0"/>
              <a:t>lunes, 3 de mayo de 2021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" smtClean="0"/>
              <a:t>Leioako Udala</a:t>
            </a:r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AD008-5850-46A3-9836-6D68301D38A9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84598543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C399E7-7B6A-4CED-89EE-484011B90E6A}" type="datetime2">
              <a:rPr lang="es-ES" smtClean="0"/>
              <a:t>lunes, 3 de mayo de 2021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" smtClean="0"/>
              <a:t>Leioako Udala</a:t>
            </a:r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AD008-5850-46A3-9836-6D68301D38A9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08415351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391329-00D8-48C7-8288-8BCB55577BC9}" type="datetime2">
              <a:rPr lang="es-ES" smtClean="0"/>
              <a:t>lunes, 3 de mayo de 2021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" smtClean="0"/>
              <a:t>Leioako Udala</a:t>
            </a:r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AD008-5850-46A3-9836-6D68301D38A9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9292425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7819B2-AA86-449A-9ED7-8F8D232F20DB}" type="datetime2">
              <a:rPr lang="es-ES" smtClean="0"/>
              <a:t>lunes, 3 de mayo de 2021</a:t>
            </a:fld>
            <a:endParaRPr lang="es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" smtClean="0"/>
              <a:t>Leioako Udala</a:t>
            </a:r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AD008-5850-46A3-9836-6D68301D38A9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5415494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C8DF6E-7398-4F74-8559-55634038F8C1}" type="datetime2">
              <a:rPr lang="es-ES" smtClean="0"/>
              <a:t>lunes, 3 de mayo de 2021</a:t>
            </a:fld>
            <a:endParaRPr lang="es-ES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" smtClean="0"/>
              <a:t>Leioako Udala</a:t>
            </a:r>
            <a:endParaRPr lang="es-ES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AD008-5850-46A3-9836-6D68301D38A9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660943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CBA765-8F23-43CA-BA91-8F217CDFE038}" type="datetime2">
              <a:rPr lang="es-ES" smtClean="0"/>
              <a:t>lunes, 3 de mayo de 2021</a:t>
            </a:fld>
            <a:endParaRPr lang="es-ES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" smtClean="0"/>
              <a:t>Leioako Udala</a:t>
            </a:r>
            <a:endParaRPr lang="es-ES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AD008-5850-46A3-9836-6D68301D38A9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52123977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331A96-D813-47FA-AEFD-0B806E8A5C54}" type="datetime2">
              <a:rPr lang="es-ES" smtClean="0"/>
              <a:t>lunes, 3 de mayo de 2021</a:t>
            </a:fld>
            <a:endParaRPr lang="es-ES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" smtClean="0"/>
              <a:t>Leioako Udala</a:t>
            </a:r>
            <a:endParaRPr lang="es-ES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AD008-5850-46A3-9836-6D68301D38A9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25053386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5EC6FD-2A1A-45EF-9920-C206956B740E}" type="datetime2">
              <a:rPr lang="es-ES" smtClean="0"/>
              <a:t>lunes, 3 de mayo de 2021</a:t>
            </a:fld>
            <a:endParaRPr lang="es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" smtClean="0"/>
              <a:t>Leioako Udala</a:t>
            </a:r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AD008-5850-46A3-9836-6D68301D38A9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06626256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6BD14A-7822-461B-B2B5-CF92633C4C82}" type="datetime2">
              <a:rPr lang="es-ES" smtClean="0"/>
              <a:t>lunes, 3 de mayo de 2021</a:t>
            </a:fld>
            <a:endParaRPr lang="es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" smtClean="0"/>
              <a:t>Leioako Udala</a:t>
            </a:r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AD008-5850-46A3-9836-6D68301D38A9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36873593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573ED-F491-443A-98F5-D8B01200B6CD}" type="datetime2">
              <a:rPr lang="es-ES" smtClean="0"/>
              <a:t>lunes, 3 de mayo de 2021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" smtClean="0"/>
              <a:t>Leioako Udala</a:t>
            </a:r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AD008-5850-46A3-9836-6D68301D38A9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75010925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B9F514-D790-4DA9-81CF-D58142BE958B}" type="datetime2">
              <a:rPr lang="es-ES" smtClean="0"/>
              <a:t>lunes, 3 de mayo de 2021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" smtClean="0"/>
              <a:t>Leioako Udala</a:t>
            </a:r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AD008-5850-46A3-9836-6D68301D38A9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49823822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12000"/>
            <a:lum/>
          </a:blip>
          <a:srcRect/>
          <a:stretch>
            <a:fillRect l="-3000" t="3000" b="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8207D68-80EF-43A4-95AE-1C446678B2C1}" type="datetime2">
              <a:rPr lang="es-ES" smtClean="0"/>
              <a:t>lunes, 3 de mayo de 2021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s-ES" smtClean="0"/>
              <a:t>Leioako Udala</a:t>
            </a:r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BAD008-5850-46A3-9836-6D68301D38A9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9887415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uadroTexto 4"/>
          <p:cNvSpPr txBox="1"/>
          <p:nvPr/>
        </p:nvSpPr>
        <p:spPr>
          <a:xfrm>
            <a:off x="677333" y="2006600"/>
            <a:ext cx="10363200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b="1" dirty="0" smtClean="0">
                <a:solidFill>
                  <a:srgbClr val="006666"/>
                </a:solidFill>
              </a:rPr>
              <a:t>Gizarte </a:t>
            </a:r>
            <a:r>
              <a:rPr lang="es-ES" sz="2800" b="1" dirty="0">
                <a:solidFill>
                  <a:srgbClr val="006666"/>
                </a:solidFill>
              </a:rPr>
              <a:t>eta </a:t>
            </a:r>
            <a:r>
              <a:rPr lang="es-ES" sz="2800" b="1" dirty="0" err="1" smtClean="0">
                <a:solidFill>
                  <a:srgbClr val="006666"/>
                </a:solidFill>
              </a:rPr>
              <a:t>lanerako</a:t>
            </a:r>
            <a:r>
              <a:rPr lang="es-ES" sz="2800" b="1" dirty="0" smtClean="0">
                <a:solidFill>
                  <a:srgbClr val="006666"/>
                </a:solidFill>
              </a:rPr>
              <a:t> </a:t>
            </a:r>
            <a:r>
              <a:rPr lang="es-ES" sz="2800" b="1" dirty="0" err="1">
                <a:solidFill>
                  <a:srgbClr val="006666"/>
                </a:solidFill>
              </a:rPr>
              <a:t>laguntza</a:t>
            </a:r>
            <a:r>
              <a:rPr lang="es-ES" sz="2800" b="1" dirty="0">
                <a:solidFill>
                  <a:srgbClr val="006666"/>
                </a:solidFill>
              </a:rPr>
              <a:t> </a:t>
            </a:r>
            <a:r>
              <a:rPr lang="es-ES" sz="2800" b="1" dirty="0" err="1">
                <a:solidFill>
                  <a:srgbClr val="006666"/>
                </a:solidFill>
              </a:rPr>
              <a:t>zerbitzua</a:t>
            </a:r>
            <a:r>
              <a:rPr lang="es-ES" sz="2800" b="1" dirty="0">
                <a:solidFill>
                  <a:srgbClr val="006666"/>
                </a:solidFill>
              </a:rPr>
              <a:t>   </a:t>
            </a:r>
            <a:endParaRPr lang="es-ES" sz="2800" dirty="0">
              <a:solidFill>
                <a:srgbClr val="006666"/>
              </a:solidFill>
            </a:endParaRPr>
          </a:p>
          <a:p>
            <a:pPr algn="ctr"/>
            <a:r>
              <a:rPr lang="es-ES" sz="2800" b="1" dirty="0">
                <a:solidFill>
                  <a:srgbClr val="006666"/>
                </a:solidFill>
              </a:rPr>
              <a:t>Servicio de acompañamiento sociolaboral  </a:t>
            </a:r>
            <a:endParaRPr lang="es-ES" sz="2800" dirty="0">
              <a:solidFill>
                <a:srgbClr val="006666"/>
              </a:solidFill>
            </a:endParaRPr>
          </a:p>
          <a:p>
            <a:pPr algn="ctr"/>
            <a:r>
              <a:rPr lang="es-ES" sz="2800" b="1" dirty="0">
                <a:solidFill>
                  <a:srgbClr val="006666"/>
                </a:solidFill>
              </a:rPr>
              <a:t> </a:t>
            </a:r>
            <a:endParaRPr lang="es-ES" sz="2800" dirty="0">
              <a:solidFill>
                <a:srgbClr val="006666"/>
              </a:solidFill>
            </a:endParaRPr>
          </a:p>
          <a:p>
            <a:pPr algn="ctr" fontAlgn="base"/>
            <a:r>
              <a:rPr lang="es-ES" sz="2800" b="1" i="1" dirty="0">
                <a:solidFill>
                  <a:srgbClr val="006666"/>
                </a:solidFill>
              </a:rPr>
              <a:t>"</a:t>
            </a:r>
            <a:r>
              <a:rPr lang="es-ES" sz="2800" b="1" i="1" dirty="0" err="1">
                <a:solidFill>
                  <a:srgbClr val="006666"/>
                </a:solidFill>
              </a:rPr>
              <a:t>Laneratzea</a:t>
            </a:r>
            <a:r>
              <a:rPr lang="es-ES" sz="2800" b="1" i="1" dirty="0">
                <a:solidFill>
                  <a:srgbClr val="006666"/>
                </a:solidFill>
              </a:rPr>
              <a:t> </a:t>
            </a:r>
            <a:r>
              <a:rPr lang="es-ES" sz="2800" b="1" i="1" dirty="0" err="1">
                <a:solidFill>
                  <a:srgbClr val="006666"/>
                </a:solidFill>
              </a:rPr>
              <a:t>funtsezko</a:t>
            </a:r>
            <a:r>
              <a:rPr lang="es-ES" sz="2800" b="1" i="1" dirty="0">
                <a:solidFill>
                  <a:srgbClr val="006666"/>
                </a:solidFill>
              </a:rPr>
              <a:t> </a:t>
            </a:r>
            <a:r>
              <a:rPr lang="es-ES" sz="2800" b="1" i="1" dirty="0" err="1">
                <a:solidFill>
                  <a:srgbClr val="006666"/>
                </a:solidFill>
              </a:rPr>
              <a:t>elementua</a:t>
            </a:r>
            <a:r>
              <a:rPr lang="es-ES" sz="2800" b="1" i="1" dirty="0">
                <a:solidFill>
                  <a:srgbClr val="006666"/>
                </a:solidFill>
              </a:rPr>
              <a:t> da </a:t>
            </a:r>
            <a:r>
              <a:rPr lang="es-ES" sz="2800" b="1" i="1" dirty="0" err="1">
                <a:solidFill>
                  <a:srgbClr val="006666"/>
                </a:solidFill>
              </a:rPr>
              <a:t>gizarteratzean</a:t>
            </a:r>
            <a:r>
              <a:rPr lang="es-ES" sz="2800" b="1" i="1" dirty="0">
                <a:solidFill>
                  <a:srgbClr val="006666"/>
                </a:solidFill>
              </a:rPr>
              <a:t>"</a:t>
            </a:r>
            <a:endParaRPr lang="es-ES" sz="2800" dirty="0">
              <a:solidFill>
                <a:srgbClr val="006666"/>
              </a:solidFill>
            </a:endParaRPr>
          </a:p>
          <a:p>
            <a:pPr algn="ctr" fontAlgn="base"/>
            <a:r>
              <a:rPr lang="es-ES" sz="2800" b="1" i="1" dirty="0">
                <a:solidFill>
                  <a:srgbClr val="006666"/>
                </a:solidFill>
              </a:rPr>
              <a:t>“La integración laboral es un elemento clave en la integración social”</a:t>
            </a:r>
            <a:endParaRPr lang="es-ES" sz="2800" dirty="0">
              <a:solidFill>
                <a:srgbClr val="00666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504783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69486" y="924984"/>
            <a:ext cx="8064637" cy="500803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Marcador de pie de página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" dirty="0">
                <a:solidFill>
                  <a:schemeClr val="bg1">
                    <a:lumMod val="75000"/>
                  </a:schemeClr>
                </a:solidFill>
              </a:rPr>
              <a:t>Gizarte eta </a:t>
            </a:r>
            <a:r>
              <a:rPr lang="es-ES" dirty="0" err="1">
                <a:solidFill>
                  <a:schemeClr val="bg1">
                    <a:lumMod val="75000"/>
                  </a:schemeClr>
                </a:solidFill>
              </a:rPr>
              <a:t>lanerako</a:t>
            </a:r>
            <a:r>
              <a:rPr lang="es-ES" dirty="0">
                <a:solidFill>
                  <a:schemeClr val="bg1">
                    <a:lumMod val="75000"/>
                  </a:schemeClr>
                </a:solidFill>
              </a:rPr>
              <a:t> </a:t>
            </a:r>
            <a:r>
              <a:rPr lang="es-ES" dirty="0" err="1">
                <a:solidFill>
                  <a:schemeClr val="bg1">
                    <a:lumMod val="75000"/>
                  </a:schemeClr>
                </a:solidFill>
              </a:rPr>
              <a:t>laguntza</a:t>
            </a:r>
            <a:r>
              <a:rPr lang="es-ES" dirty="0">
                <a:solidFill>
                  <a:schemeClr val="bg1">
                    <a:lumMod val="75000"/>
                  </a:schemeClr>
                </a:solidFill>
              </a:rPr>
              <a:t> </a:t>
            </a:r>
            <a:r>
              <a:rPr lang="es-ES" dirty="0" err="1">
                <a:solidFill>
                  <a:schemeClr val="bg1">
                    <a:lumMod val="75000"/>
                  </a:schemeClr>
                </a:solidFill>
              </a:rPr>
              <a:t>zerbitzua</a:t>
            </a:r>
            <a:r>
              <a:rPr lang="es-ES" dirty="0">
                <a:solidFill>
                  <a:schemeClr val="bg1">
                    <a:lumMod val="75000"/>
                  </a:schemeClr>
                </a:solidFill>
              </a:rPr>
              <a:t>   </a:t>
            </a:r>
          </a:p>
        </p:txBody>
      </p:sp>
      <p:sp>
        <p:nvSpPr>
          <p:cNvPr id="3" name="Marcador de número de diapositiva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AD008-5850-46A3-9836-6D68301D38A9}" type="slidenum">
              <a:rPr lang="es-ES" smtClean="0"/>
              <a:t>2</a:t>
            </a:fld>
            <a:endParaRPr lang="es-ES" dirty="0"/>
          </a:p>
        </p:txBody>
      </p:sp>
      <p:sp>
        <p:nvSpPr>
          <p:cNvPr id="5" name="Rectángulo 4"/>
          <p:cNvSpPr/>
          <p:nvPr/>
        </p:nvSpPr>
        <p:spPr>
          <a:xfrm>
            <a:off x="0" y="0"/>
            <a:ext cx="1286933" cy="6858000"/>
          </a:xfrm>
          <a:prstGeom prst="rect">
            <a:avLst/>
          </a:prstGeom>
          <a:gradFill flip="none" rotWithShape="1">
            <a:gsLst>
              <a:gs pos="0">
                <a:srgbClr val="006666">
                  <a:tint val="66000"/>
                  <a:satMod val="160000"/>
                </a:srgbClr>
              </a:gs>
              <a:gs pos="50000">
                <a:srgbClr val="006666">
                  <a:tint val="44500"/>
                  <a:satMod val="160000"/>
                </a:srgbClr>
              </a:gs>
              <a:gs pos="100000">
                <a:srgbClr val="006666">
                  <a:tint val="23500"/>
                  <a:satMod val="160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6" name="Imagen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973945" y="0"/>
            <a:ext cx="2218055" cy="9010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16987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ángulo 2"/>
          <p:cNvSpPr/>
          <p:nvPr/>
        </p:nvSpPr>
        <p:spPr>
          <a:xfrm>
            <a:off x="1286933" y="815832"/>
            <a:ext cx="10457392" cy="519219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fontAlgn="base">
              <a:lnSpc>
                <a:spcPct val="115000"/>
              </a:lnSpc>
              <a:spcAft>
                <a:spcPts val="600"/>
              </a:spcAft>
            </a:pPr>
            <a:r>
              <a:rPr lang="es-ES" sz="1600" b="1" u="sng" dirty="0" smtClean="0">
                <a:solidFill>
                  <a:srgbClr val="006666"/>
                </a:solidFill>
              </a:rPr>
              <a:t>1.- PROGRAMA DE ACOMPAÑAMIENTO SOCIO-LABORAL.</a:t>
            </a:r>
          </a:p>
          <a:p>
            <a:pPr algn="just" fontAlgn="base">
              <a:lnSpc>
                <a:spcPct val="115000"/>
              </a:lnSpc>
              <a:spcAft>
                <a:spcPts val="600"/>
              </a:spcAft>
            </a:pPr>
            <a:endParaRPr lang="es-ES" sz="300" b="1" dirty="0" smtClean="0">
              <a:solidFill>
                <a:srgbClr val="006666"/>
              </a:solidFill>
              <a:effectLst/>
              <a:ea typeface="Times New Roman" panose="02020603050405020304" pitchFamily="18" charset="0"/>
              <a:cs typeface="Calibri" panose="020F0502020204030204" pitchFamily="34" charset="0"/>
            </a:endParaRPr>
          </a:p>
          <a:p>
            <a:pPr marL="285750" indent="-285750" algn="just" fontAlgn="base">
              <a:lnSpc>
                <a:spcPct val="115000"/>
              </a:lnSpc>
              <a:spcAft>
                <a:spcPts val="600"/>
              </a:spcAft>
              <a:buFont typeface="Wingdings" panose="05000000000000000000" pitchFamily="2" charset="2"/>
              <a:buChar char="q"/>
            </a:pPr>
            <a:r>
              <a:rPr lang="es-ES" sz="1600" dirty="0" smtClean="0">
                <a:solidFill>
                  <a:srgbClr val="006666"/>
                </a:solidFill>
                <a:effectLst/>
                <a:ea typeface="Times New Roman" panose="02020603050405020304" pitchFamily="18" charset="0"/>
                <a:cs typeface="Calibri" panose="020F0502020204030204" pitchFamily="34" charset="0"/>
              </a:rPr>
              <a:t>La principal actividad en este programa es acompañar a las personas en la elaboración y puesta en marcha de su propio itinerario de incorporación social tratando de priorizar a aquellas que se encuentran en situación de desventaja o exclusión social.</a:t>
            </a:r>
          </a:p>
          <a:p>
            <a:pPr algn="just" fontAlgn="base">
              <a:lnSpc>
                <a:spcPct val="115000"/>
              </a:lnSpc>
              <a:spcAft>
                <a:spcPts val="600"/>
              </a:spcAft>
            </a:pPr>
            <a:endParaRPr lang="es-ES" sz="500" dirty="0" smtClean="0">
              <a:solidFill>
                <a:srgbClr val="008080"/>
              </a:solidFill>
              <a:effectLst/>
              <a:ea typeface="Times New Roman" panose="02020603050405020304" pitchFamily="18" charset="0"/>
              <a:cs typeface="Calibri" panose="020F0502020204030204" pitchFamily="34" charset="0"/>
            </a:endParaRPr>
          </a:p>
          <a:p>
            <a:pPr marL="285750" indent="-285750" algn="just" fontAlgn="base">
              <a:lnSpc>
                <a:spcPct val="115000"/>
              </a:lnSpc>
              <a:spcAft>
                <a:spcPts val="600"/>
              </a:spcAft>
              <a:buFont typeface="Wingdings" panose="05000000000000000000" pitchFamily="2" charset="2"/>
              <a:buChar char="q"/>
            </a:pPr>
            <a:r>
              <a:rPr lang="es-ES" sz="1600" dirty="0">
                <a:solidFill>
                  <a:srgbClr val="006666"/>
                </a:solidFill>
              </a:rPr>
              <a:t>L</a:t>
            </a:r>
            <a:r>
              <a:rPr lang="es-ES" sz="1600" dirty="0" smtClean="0">
                <a:solidFill>
                  <a:srgbClr val="006666"/>
                </a:solidFill>
              </a:rPr>
              <a:t>a </a:t>
            </a:r>
            <a:r>
              <a:rPr lang="es-ES" sz="1600" dirty="0">
                <a:solidFill>
                  <a:srgbClr val="006666"/>
                </a:solidFill>
              </a:rPr>
              <a:t>persona es la principal protagonista de sus propios procesos y del mismo modo, nuestro primer y más importante objetivo es establecer una relación de ayuda como un camino de aprendizaje para que puedan alcanzar la mayor autonomía posible para la mejora de su situación. </a:t>
            </a:r>
            <a:endParaRPr lang="es-ES" sz="1600" dirty="0" smtClean="0">
              <a:solidFill>
                <a:srgbClr val="006666"/>
              </a:solidFill>
            </a:endParaRPr>
          </a:p>
          <a:p>
            <a:pPr algn="just" fontAlgn="base">
              <a:lnSpc>
                <a:spcPct val="115000"/>
              </a:lnSpc>
              <a:spcAft>
                <a:spcPts val="600"/>
              </a:spcAft>
            </a:pPr>
            <a:endParaRPr lang="es-ES" sz="400" dirty="0">
              <a:solidFill>
                <a:srgbClr val="006666"/>
              </a:solidFill>
            </a:endParaRPr>
          </a:p>
          <a:p>
            <a:pPr marL="285750" indent="-285750" algn="just" fontAlgn="base">
              <a:lnSpc>
                <a:spcPct val="115000"/>
              </a:lnSpc>
              <a:spcAft>
                <a:spcPts val="600"/>
              </a:spcAft>
              <a:buFont typeface="Wingdings" panose="05000000000000000000" pitchFamily="2" charset="2"/>
              <a:buChar char="q"/>
            </a:pPr>
            <a:r>
              <a:rPr lang="es-ES" sz="1600" dirty="0">
                <a:solidFill>
                  <a:srgbClr val="006666"/>
                </a:solidFill>
              </a:rPr>
              <a:t>L</a:t>
            </a:r>
            <a:r>
              <a:rPr lang="es-ES" sz="1600" dirty="0" smtClean="0">
                <a:solidFill>
                  <a:srgbClr val="006666"/>
                </a:solidFill>
              </a:rPr>
              <a:t>a </a:t>
            </a:r>
            <a:r>
              <a:rPr lang="es-ES" sz="1600" dirty="0">
                <a:solidFill>
                  <a:srgbClr val="006666"/>
                </a:solidFill>
              </a:rPr>
              <a:t>puesta en marcha de estas estrategias se materializa en dos actividades:</a:t>
            </a:r>
          </a:p>
          <a:p>
            <a:pPr marL="627063" lvl="0" indent="-177800" algn="just" fontAlgn="base">
              <a:buFont typeface="Wingdings" panose="05000000000000000000" pitchFamily="2" charset="2"/>
              <a:buChar char="§"/>
            </a:pPr>
            <a:r>
              <a:rPr lang="es-ES" sz="1600" b="1" u="sng" dirty="0">
                <a:solidFill>
                  <a:srgbClr val="006666"/>
                </a:solidFill>
              </a:rPr>
              <a:t>Inclusión Social:</a:t>
            </a:r>
            <a:r>
              <a:rPr lang="es-ES" sz="1600" b="1" dirty="0">
                <a:solidFill>
                  <a:srgbClr val="006666"/>
                </a:solidFill>
              </a:rPr>
              <a:t> </a:t>
            </a:r>
            <a:r>
              <a:rPr lang="es-ES" sz="1600" dirty="0">
                <a:solidFill>
                  <a:srgbClr val="006666"/>
                </a:solidFill>
              </a:rPr>
              <a:t>A través del trabajo personalizado de acompañamiento a las personas.</a:t>
            </a:r>
          </a:p>
          <a:p>
            <a:pPr marL="627063" lvl="0" indent="-177800" algn="just" fontAlgn="base">
              <a:buFont typeface="Wingdings" panose="05000000000000000000" pitchFamily="2" charset="2"/>
              <a:buChar char="§"/>
            </a:pPr>
            <a:r>
              <a:rPr lang="es-ES" sz="1600" b="1" u="sng" dirty="0">
                <a:solidFill>
                  <a:srgbClr val="006666"/>
                </a:solidFill>
              </a:rPr>
              <a:t>Orientación y acompañamiento:</a:t>
            </a:r>
            <a:r>
              <a:rPr lang="es-ES" sz="1600" b="1" dirty="0">
                <a:solidFill>
                  <a:srgbClr val="006666"/>
                </a:solidFill>
              </a:rPr>
              <a:t> </a:t>
            </a:r>
            <a:r>
              <a:rPr lang="es-ES" sz="1600" dirty="0">
                <a:solidFill>
                  <a:srgbClr val="006666"/>
                </a:solidFill>
              </a:rPr>
              <a:t>cuya finalidad es la incorporación socio-laboral. </a:t>
            </a:r>
          </a:p>
          <a:p>
            <a:pPr marL="449263" lvl="0" algn="just" fontAlgn="base"/>
            <a:endParaRPr lang="es-ES" sz="1600" dirty="0">
              <a:solidFill>
                <a:srgbClr val="006666"/>
              </a:solidFill>
            </a:endParaRPr>
          </a:p>
          <a:p>
            <a:pPr marL="285750" indent="-285750" algn="just" fontAlgn="base">
              <a:lnSpc>
                <a:spcPct val="115000"/>
              </a:lnSpc>
              <a:spcAft>
                <a:spcPts val="600"/>
              </a:spcAft>
              <a:buFont typeface="Wingdings" panose="05000000000000000000" pitchFamily="2" charset="2"/>
              <a:buChar char="q"/>
            </a:pPr>
            <a:r>
              <a:rPr lang="es-ES" sz="1600" dirty="0">
                <a:solidFill>
                  <a:srgbClr val="006666"/>
                </a:solidFill>
              </a:rPr>
              <a:t>Las principales características de esta metodología son:</a:t>
            </a:r>
          </a:p>
          <a:p>
            <a:pPr marL="714375" indent="-266700" algn="just" fontAlgn="base">
              <a:buFont typeface="Wingdings" panose="05000000000000000000" pitchFamily="2" charset="2"/>
              <a:buChar char="§"/>
            </a:pPr>
            <a:r>
              <a:rPr lang="es-ES" sz="1600" dirty="0">
                <a:solidFill>
                  <a:srgbClr val="006666"/>
                </a:solidFill>
              </a:rPr>
              <a:t>Tiene un enfoque holístico, partiendo de la situación real de la persona, tratando de contemplar distintas dimensiones y las relaciones entre </a:t>
            </a:r>
            <a:r>
              <a:rPr lang="es-ES" sz="1600" dirty="0" smtClean="0">
                <a:solidFill>
                  <a:srgbClr val="006666"/>
                </a:solidFill>
              </a:rPr>
              <a:t>ellas. La </a:t>
            </a:r>
            <a:r>
              <a:rPr lang="es-ES" sz="1600" dirty="0">
                <a:solidFill>
                  <a:srgbClr val="006666"/>
                </a:solidFill>
              </a:rPr>
              <a:t>inserción sociolaboral debe abordarse desde una perspectiva global, como parte del proceso de inclusión social de la persona</a:t>
            </a:r>
            <a:r>
              <a:rPr lang="es-ES" sz="1600" dirty="0" smtClean="0">
                <a:solidFill>
                  <a:srgbClr val="006666"/>
                </a:solidFill>
              </a:rPr>
              <a:t>.</a:t>
            </a:r>
            <a:endParaRPr lang="es-ES" sz="1600" dirty="0">
              <a:solidFill>
                <a:srgbClr val="006666"/>
              </a:solidFill>
            </a:endParaRPr>
          </a:p>
          <a:p>
            <a:pPr marL="735013" indent="-285750" algn="just" fontAlgn="base">
              <a:buFont typeface="Wingdings" panose="05000000000000000000" pitchFamily="2" charset="2"/>
              <a:buChar char="§"/>
            </a:pPr>
            <a:r>
              <a:rPr lang="es-ES" sz="1600" dirty="0">
                <a:solidFill>
                  <a:srgbClr val="006666"/>
                </a:solidFill>
              </a:rPr>
              <a:t>Trabajo en red, contando con la participación de los </a:t>
            </a:r>
            <a:r>
              <a:rPr lang="es-ES" sz="1600" dirty="0" smtClean="0">
                <a:solidFill>
                  <a:srgbClr val="006666"/>
                </a:solidFill>
              </a:rPr>
              <a:t>departamentos implicados</a:t>
            </a:r>
            <a:r>
              <a:rPr lang="es-ES" sz="1600" dirty="0">
                <a:solidFill>
                  <a:srgbClr val="006666"/>
                </a:solidFill>
              </a:rPr>
              <a:t>: Servicios Sociales  &amp;</a:t>
            </a:r>
            <a:r>
              <a:rPr lang="es-ES" sz="1600" dirty="0" smtClean="0">
                <a:solidFill>
                  <a:srgbClr val="006666"/>
                </a:solidFill>
              </a:rPr>
              <a:t>  Behargintza.</a:t>
            </a:r>
            <a:endParaRPr lang="es-ES" sz="1600" dirty="0">
              <a:solidFill>
                <a:srgbClr val="006666"/>
              </a:solidFill>
            </a:endParaRPr>
          </a:p>
        </p:txBody>
      </p:sp>
      <p:sp>
        <p:nvSpPr>
          <p:cNvPr id="2" name="Marcador de pie de página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" dirty="0">
                <a:solidFill>
                  <a:schemeClr val="bg1">
                    <a:lumMod val="75000"/>
                  </a:schemeClr>
                </a:solidFill>
              </a:rPr>
              <a:t>Gizarte eta </a:t>
            </a:r>
            <a:r>
              <a:rPr lang="es-ES" dirty="0" err="1" smtClean="0">
                <a:solidFill>
                  <a:schemeClr val="bg1">
                    <a:lumMod val="75000"/>
                  </a:schemeClr>
                </a:solidFill>
              </a:rPr>
              <a:t>lanerako</a:t>
            </a:r>
            <a:r>
              <a:rPr lang="es-ES" dirty="0" smtClean="0">
                <a:solidFill>
                  <a:schemeClr val="bg1">
                    <a:lumMod val="75000"/>
                  </a:schemeClr>
                </a:solidFill>
              </a:rPr>
              <a:t> </a:t>
            </a:r>
            <a:r>
              <a:rPr lang="es-ES" dirty="0" err="1">
                <a:solidFill>
                  <a:schemeClr val="bg1">
                    <a:lumMod val="75000"/>
                  </a:schemeClr>
                </a:solidFill>
              </a:rPr>
              <a:t>laguntza</a:t>
            </a:r>
            <a:r>
              <a:rPr lang="es-ES" dirty="0">
                <a:solidFill>
                  <a:schemeClr val="bg1">
                    <a:lumMod val="75000"/>
                  </a:schemeClr>
                </a:solidFill>
              </a:rPr>
              <a:t> </a:t>
            </a:r>
            <a:r>
              <a:rPr lang="es-ES" dirty="0" err="1">
                <a:solidFill>
                  <a:schemeClr val="bg1">
                    <a:lumMod val="75000"/>
                  </a:schemeClr>
                </a:solidFill>
              </a:rPr>
              <a:t>zerbitzua</a:t>
            </a:r>
            <a:r>
              <a:rPr lang="es-ES" dirty="0">
                <a:solidFill>
                  <a:schemeClr val="bg1">
                    <a:lumMod val="75000"/>
                  </a:schemeClr>
                </a:solidFill>
              </a:rPr>
              <a:t>   </a:t>
            </a:r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AD008-5850-46A3-9836-6D68301D38A9}" type="slidenum">
              <a:rPr lang="es-ES" smtClean="0"/>
              <a:t>3</a:t>
            </a:fld>
            <a:endParaRPr lang="es-ES" dirty="0"/>
          </a:p>
        </p:txBody>
      </p:sp>
      <p:sp>
        <p:nvSpPr>
          <p:cNvPr id="7" name="Rectángulo 6"/>
          <p:cNvSpPr/>
          <p:nvPr/>
        </p:nvSpPr>
        <p:spPr>
          <a:xfrm>
            <a:off x="0" y="0"/>
            <a:ext cx="1286933" cy="6858000"/>
          </a:xfrm>
          <a:prstGeom prst="rect">
            <a:avLst/>
          </a:prstGeom>
          <a:gradFill flip="none" rotWithShape="1">
            <a:gsLst>
              <a:gs pos="0">
                <a:srgbClr val="006666">
                  <a:tint val="66000"/>
                  <a:satMod val="160000"/>
                </a:srgbClr>
              </a:gs>
              <a:gs pos="50000">
                <a:srgbClr val="006666">
                  <a:tint val="44500"/>
                  <a:satMod val="160000"/>
                </a:srgbClr>
              </a:gs>
              <a:gs pos="100000">
                <a:srgbClr val="006666">
                  <a:tint val="23500"/>
                  <a:satMod val="160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8" name="Imagen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973945" y="0"/>
            <a:ext cx="2218055" cy="9010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28210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ángulo 2"/>
          <p:cNvSpPr/>
          <p:nvPr/>
        </p:nvSpPr>
        <p:spPr>
          <a:xfrm>
            <a:off x="1286933" y="815832"/>
            <a:ext cx="10457392" cy="46297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fontAlgn="base">
              <a:lnSpc>
                <a:spcPct val="115000"/>
              </a:lnSpc>
              <a:spcAft>
                <a:spcPts val="600"/>
              </a:spcAft>
            </a:pPr>
            <a:r>
              <a:rPr lang="es-ES" sz="1600" b="1" u="sng" dirty="0" smtClean="0">
                <a:solidFill>
                  <a:srgbClr val="006666"/>
                </a:solidFill>
              </a:rPr>
              <a:t>2.- OBJETIVOS</a:t>
            </a:r>
          </a:p>
          <a:p>
            <a:pPr algn="just" fontAlgn="base">
              <a:lnSpc>
                <a:spcPct val="115000"/>
              </a:lnSpc>
              <a:spcAft>
                <a:spcPts val="600"/>
              </a:spcAft>
            </a:pPr>
            <a:endParaRPr lang="es-ES" sz="300" b="1" dirty="0" smtClean="0">
              <a:solidFill>
                <a:srgbClr val="006666"/>
              </a:solidFill>
              <a:effectLst/>
              <a:ea typeface="Times New Roman" panose="02020603050405020304" pitchFamily="18" charset="0"/>
              <a:cs typeface="Calibri" panose="020F0502020204030204" pitchFamily="34" charset="0"/>
            </a:endParaRPr>
          </a:p>
          <a:p>
            <a:pPr algn="just" fontAlgn="base"/>
            <a:r>
              <a:rPr lang="es-ES" sz="1400" u="sng" dirty="0">
                <a:solidFill>
                  <a:srgbClr val="006666"/>
                </a:solidFill>
              </a:rPr>
              <a:t>OBJETIVO GENERAL:</a:t>
            </a:r>
            <a:r>
              <a:rPr lang="es-ES" sz="1400" dirty="0">
                <a:solidFill>
                  <a:srgbClr val="006666"/>
                </a:solidFill>
              </a:rPr>
              <a:t> Impulsar y promover el acceso a la plena ciudadanía de estas personas, mediante la incorporación al mercado laboral, fomentando su autonomía, mediante procesos de acompañamiento personalizado y de estructuras adaptadas a sus necesidades. </a:t>
            </a:r>
            <a:endParaRPr lang="es-ES" sz="1400" dirty="0" smtClean="0">
              <a:solidFill>
                <a:srgbClr val="006666"/>
              </a:solidFill>
            </a:endParaRPr>
          </a:p>
          <a:p>
            <a:pPr algn="just" fontAlgn="base"/>
            <a:endParaRPr lang="es-ES" sz="1050" dirty="0">
              <a:solidFill>
                <a:srgbClr val="006666"/>
              </a:solidFill>
            </a:endParaRPr>
          </a:p>
          <a:p>
            <a:pPr algn="just" fontAlgn="base"/>
            <a:r>
              <a:rPr lang="es-ES" sz="1400" u="sng" dirty="0">
                <a:solidFill>
                  <a:srgbClr val="006666"/>
                </a:solidFill>
              </a:rPr>
              <a:t>OBJETIVOS ESPECÍFICOS: </a:t>
            </a:r>
            <a:endParaRPr lang="es-ES" sz="1400" u="sng" dirty="0" smtClean="0">
              <a:solidFill>
                <a:srgbClr val="006666"/>
              </a:solidFill>
            </a:endParaRPr>
          </a:p>
          <a:p>
            <a:pPr algn="just" fontAlgn="base"/>
            <a:endParaRPr lang="es-ES" sz="1050" dirty="0">
              <a:solidFill>
                <a:srgbClr val="006666"/>
              </a:solidFill>
            </a:endParaRPr>
          </a:p>
          <a:p>
            <a:pPr marL="285750" indent="-285750" algn="just" fontAlgn="base">
              <a:buFont typeface="Wingdings" panose="05000000000000000000" pitchFamily="2" charset="2"/>
              <a:buChar char="q"/>
            </a:pPr>
            <a:r>
              <a:rPr lang="es-ES" sz="1400" dirty="0" smtClean="0">
                <a:solidFill>
                  <a:srgbClr val="006666"/>
                </a:solidFill>
              </a:rPr>
              <a:t>Inserción </a:t>
            </a:r>
            <a:r>
              <a:rPr lang="es-ES" sz="1400" dirty="0">
                <a:solidFill>
                  <a:srgbClr val="006666"/>
                </a:solidFill>
              </a:rPr>
              <a:t>social y laboral de personas en situación de vulnerabilidad y en situación de riesgo y/o exclusión </a:t>
            </a:r>
            <a:r>
              <a:rPr lang="es-ES" sz="1400" dirty="0" smtClean="0">
                <a:solidFill>
                  <a:srgbClr val="006666"/>
                </a:solidFill>
              </a:rPr>
              <a:t>social.</a:t>
            </a:r>
          </a:p>
          <a:p>
            <a:pPr algn="just" fontAlgn="base"/>
            <a:endParaRPr lang="es-ES" sz="1000" dirty="0" smtClean="0">
              <a:solidFill>
                <a:srgbClr val="006666"/>
              </a:solidFill>
            </a:endParaRPr>
          </a:p>
          <a:p>
            <a:pPr marL="285750" indent="-285750" algn="just" fontAlgn="base">
              <a:buFont typeface="Wingdings" panose="05000000000000000000" pitchFamily="2" charset="2"/>
              <a:buChar char="q"/>
            </a:pPr>
            <a:r>
              <a:rPr lang="es-ES" sz="1400" dirty="0" smtClean="0">
                <a:solidFill>
                  <a:srgbClr val="006666"/>
                </a:solidFill>
              </a:rPr>
              <a:t>Promover </a:t>
            </a:r>
            <a:r>
              <a:rPr lang="es-ES" sz="1400" dirty="0">
                <a:solidFill>
                  <a:srgbClr val="006666"/>
                </a:solidFill>
              </a:rPr>
              <a:t>la autonomía, el empoderamiento y el desarrollo </a:t>
            </a:r>
            <a:r>
              <a:rPr lang="es-ES" sz="1400" dirty="0" smtClean="0">
                <a:solidFill>
                  <a:srgbClr val="006666"/>
                </a:solidFill>
              </a:rPr>
              <a:t>personal.</a:t>
            </a:r>
          </a:p>
          <a:p>
            <a:pPr marL="285750" indent="-285750" algn="just" fontAlgn="base">
              <a:buFont typeface="Wingdings" panose="05000000000000000000" pitchFamily="2" charset="2"/>
              <a:buChar char="q"/>
            </a:pPr>
            <a:endParaRPr lang="es-ES" sz="1000" dirty="0" smtClean="0">
              <a:solidFill>
                <a:srgbClr val="006666"/>
              </a:solidFill>
            </a:endParaRPr>
          </a:p>
          <a:p>
            <a:pPr marL="285750" indent="-285750" algn="just" fontAlgn="base">
              <a:buFont typeface="Wingdings" panose="05000000000000000000" pitchFamily="2" charset="2"/>
              <a:buChar char="q"/>
            </a:pPr>
            <a:r>
              <a:rPr lang="es-ES" sz="1400" dirty="0" smtClean="0">
                <a:solidFill>
                  <a:srgbClr val="006666"/>
                </a:solidFill>
              </a:rPr>
              <a:t>Desarrollar </a:t>
            </a:r>
            <a:r>
              <a:rPr lang="es-ES" sz="1400" dirty="0">
                <a:solidFill>
                  <a:srgbClr val="006666"/>
                </a:solidFill>
              </a:rPr>
              <a:t>los elementos necesarios para promover la estabilidad personal, el equilibrio en la convivencia y la inserción y participación social, en especial en su entorno de vida </a:t>
            </a:r>
            <a:r>
              <a:rPr lang="es-ES" sz="1400" dirty="0" smtClean="0">
                <a:solidFill>
                  <a:srgbClr val="006666"/>
                </a:solidFill>
              </a:rPr>
              <a:t>cotidiana.</a:t>
            </a:r>
          </a:p>
          <a:p>
            <a:pPr marL="285750" indent="-285750" algn="just" fontAlgn="base">
              <a:buFont typeface="Wingdings" panose="05000000000000000000" pitchFamily="2" charset="2"/>
              <a:buChar char="q"/>
            </a:pPr>
            <a:endParaRPr lang="es-ES" sz="1000" dirty="0" smtClean="0">
              <a:solidFill>
                <a:srgbClr val="006666"/>
              </a:solidFill>
            </a:endParaRPr>
          </a:p>
          <a:p>
            <a:pPr marL="285750" indent="-285750" algn="just" fontAlgn="base">
              <a:buFont typeface="Wingdings" panose="05000000000000000000" pitchFamily="2" charset="2"/>
              <a:buChar char="q"/>
            </a:pPr>
            <a:r>
              <a:rPr lang="es-ES" sz="1400" dirty="0" smtClean="0">
                <a:solidFill>
                  <a:srgbClr val="006666"/>
                </a:solidFill>
              </a:rPr>
              <a:t>La </a:t>
            </a:r>
            <a:r>
              <a:rPr lang="es-ES" sz="1400" dirty="0">
                <a:solidFill>
                  <a:srgbClr val="006666"/>
                </a:solidFill>
              </a:rPr>
              <a:t>detección y diagnóstico de los factores y situaciones de riesgo de exclusión social en su </a:t>
            </a:r>
            <a:r>
              <a:rPr lang="es-ES" sz="1400" dirty="0" smtClean="0">
                <a:solidFill>
                  <a:srgbClr val="006666"/>
                </a:solidFill>
              </a:rPr>
              <a:t>territorio.</a:t>
            </a:r>
          </a:p>
          <a:p>
            <a:pPr marL="285750" indent="-285750" algn="just" fontAlgn="base">
              <a:buFont typeface="Wingdings" panose="05000000000000000000" pitchFamily="2" charset="2"/>
              <a:buChar char="q"/>
            </a:pPr>
            <a:endParaRPr lang="es-ES" sz="1000" dirty="0" smtClean="0">
              <a:solidFill>
                <a:srgbClr val="006666"/>
              </a:solidFill>
            </a:endParaRPr>
          </a:p>
          <a:p>
            <a:pPr marL="285750" indent="-285750" algn="just" fontAlgn="base">
              <a:buFont typeface="Wingdings" panose="05000000000000000000" pitchFamily="2" charset="2"/>
              <a:buChar char="q"/>
            </a:pPr>
            <a:r>
              <a:rPr lang="es-ES" sz="1400" dirty="0" smtClean="0">
                <a:solidFill>
                  <a:srgbClr val="006666"/>
                </a:solidFill>
              </a:rPr>
              <a:t>El </a:t>
            </a:r>
            <a:r>
              <a:rPr lang="es-ES" sz="1400" dirty="0">
                <a:solidFill>
                  <a:srgbClr val="006666"/>
                </a:solidFill>
              </a:rPr>
              <a:t>asesoramiento técnico y el apoyo necesario a las personas con dificultad de integración social, promoviendo actuaciones que les capaciten para acceder a los recursos sociales y permitan su participación </a:t>
            </a:r>
            <a:r>
              <a:rPr lang="es-ES" sz="1400" dirty="0" smtClean="0">
                <a:solidFill>
                  <a:srgbClr val="006666"/>
                </a:solidFill>
              </a:rPr>
              <a:t>social.</a:t>
            </a:r>
          </a:p>
          <a:p>
            <a:pPr marL="285750" indent="-285750" algn="just" fontAlgn="base">
              <a:buFont typeface="Wingdings" panose="05000000000000000000" pitchFamily="2" charset="2"/>
              <a:buChar char="q"/>
            </a:pPr>
            <a:endParaRPr lang="es-ES" sz="1000" dirty="0" smtClean="0">
              <a:solidFill>
                <a:srgbClr val="006666"/>
              </a:solidFill>
            </a:endParaRPr>
          </a:p>
          <a:p>
            <a:pPr marL="285750" indent="-285750" algn="just" fontAlgn="base">
              <a:buFont typeface="Wingdings" panose="05000000000000000000" pitchFamily="2" charset="2"/>
              <a:buChar char="q"/>
            </a:pPr>
            <a:r>
              <a:rPr lang="es-ES" sz="1400" dirty="0" smtClean="0">
                <a:solidFill>
                  <a:srgbClr val="006666"/>
                </a:solidFill>
              </a:rPr>
              <a:t>La </a:t>
            </a:r>
            <a:r>
              <a:rPr lang="es-ES" sz="1400" dirty="0">
                <a:solidFill>
                  <a:srgbClr val="006666"/>
                </a:solidFill>
              </a:rPr>
              <a:t>propuesta y articulación de itinerarios de inserción </a:t>
            </a:r>
            <a:r>
              <a:rPr lang="es-ES" sz="1400" dirty="0" smtClean="0">
                <a:solidFill>
                  <a:srgbClr val="006666"/>
                </a:solidFill>
              </a:rPr>
              <a:t>socio-personales.</a:t>
            </a:r>
          </a:p>
          <a:p>
            <a:pPr marL="285750" indent="-285750" algn="just" fontAlgn="base">
              <a:buFont typeface="Wingdings" panose="05000000000000000000" pitchFamily="2" charset="2"/>
              <a:buChar char="q"/>
            </a:pPr>
            <a:endParaRPr lang="es-ES" sz="1000" dirty="0" smtClean="0">
              <a:solidFill>
                <a:srgbClr val="006666"/>
              </a:solidFill>
            </a:endParaRPr>
          </a:p>
          <a:p>
            <a:pPr marL="285750" indent="-285750" algn="just" fontAlgn="base">
              <a:buFont typeface="Wingdings" panose="05000000000000000000" pitchFamily="2" charset="2"/>
              <a:buChar char="q"/>
            </a:pPr>
            <a:r>
              <a:rPr lang="es-ES" sz="1400" dirty="0" smtClean="0">
                <a:solidFill>
                  <a:srgbClr val="006666"/>
                </a:solidFill>
              </a:rPr>
              <a:t>Facilitar </a:t>
            </a:r>
            <a:r>
              <a:rPr lang="es-ES" sz="1400" dirty="0">
                <a:solidFill>
                  <a:srgbClr val="006666"/>
                </a:solidFill>
              </a:rPr>
              <a:t>una formación social, educativa, profesional y ocupacional a las personas en situación de exclusión, promoviendo el acceso a programas de inserción social y laboral</a:t>
            </a:r>
            <a:r>
              <a:rPr lang="es-ES" sz="1400" dirty="0" smtClean="0">
                <a:solidFill>
                  <a:srgbClr val="006666"/>
                </a:solidFill>
              </a:rPr>
              <a:t>.</a:t>
            </a:r>
            <a:endParaRPr lang="es-ES" sz="1400" dirty="0">
              <a:solidFill>
                <a:srgbClr val="006666"/>
              </a:solidFill>
            </a:endParaRPr>
          </a:p>
        </p:txBody>
      </p:sp>
      <p:sp>
        <p:nvSpPr>
          <p:cNvPr id="2" name="Marcador de pie de página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" dirty="0">
                <a:solidFill>
                  <a:schemeClr val="bg1">
                    <a:lumMod val="75000"/>
                  </a:schemeClr>
                </a:solidFill>
              </a:rPr>
              <a:t>Gizarte eta </a:t>
            </a:r>
            <a:r>
              <a:rPr lang="es-ES" dirty="0" err="1">
                <a:solidFill>
                  <a:schemeClr val="bg1">
                    <a:lumMod val="75000"/>
                  </a:schemeClr>
                </a:solidFill>
              </a:rPr>
              <a:t>lanerako</a:t>
            </a:r>
            <a:r>
              <a:rPr lang="es-ES" dirty="0">
                <a:solidFill>
                  <a:schemeClr val="bg1">
                    <a:lumMod val="75000"/>
                  </a:schemeClr>
                </a:solidFill>
              </a:rPr>
              <a:t> </a:t>
            </a:r>
            <a:r>
              <a:rPr lang="es-ES" dirty="0" err="1">
                <a:solidFill>
                  <a:schemeClr val="bg1">
                    <a:lumMod val="75000"/>
                  </a:schemeClr>
                </a:solidFill>
              </a:rPr>
              <a:t>laguntza</a:t>
            </a:r>
            <a:r>
              <a:rPr lang="es-ES" dirty="0">
                <a:solidFill>
                  <a:schemeClr val="bg1">
                    <a:lumMod val="75000"/>
                  </a:schemeClr>
                </a:solidFill>
              </a:rPr>
              <a:t> </a:t>
            </a:r>
            <a:r>
              <a:rPr lang="es-ES" dirty="0" err="1">
                <a:solidFill>
                  <a:schemeClr val="bg1">
                    <a:lumMod val="75000"/>
                  </a:schemeClr>
                </a:solidFill>
              </a:rPr>
              <a:t>zerbitzua</a:t>
            </a:r>
            <a:r>
              <a:rPr lang="es-ES" dirty="0">
                <a:solidFill>
                  <a:schemeClr val="bg1">
                    <a:lumMod val="75000"/>
                  </a:schemeClr>
                </a:solidFill>
              </a:rPr>
              <a:t>   </a:t>
            </a:r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AD008-5850-46A3-9836-6D68301D38A9}" type="slidenum">
              <a:rPr lang="es-ES" smtClean="0"/>
              <a:t>4</a:t>
            </a:fld>
            <a:endParaRPr lang="es-ES"/>
          </a:p>
        </p:txBody>
      </p:sp>
      <p:sp>
        <p:nvSpPr>
          <p:cNvPr id="7" name="Rectángulo 6"/>
          <p:cNvSpPr/>
          <p:nvPr/>
        </p:nvSpPr>
        <p:spPr>
          <a:xfrm>
            <a:off x="0" y="0"/>
            <a:ext cx="1286933" cy="6858000"/>
          </a:xfrm>
          <a:prstGeom prst="rect">
            <a:avLst/>
          </a:prstGeom>
          <a:gradFill flip="none" rotWithShape="1">
            <a:gsLst>
              <a:gs pos="0">
                <a:srgbClr val="006666">
                  <a:tint val="66000"/>
                  <a:satMod val="160000"/>
                </a:srgbClr>
              </a:gs>
              <a:gs pos="50000">
                <a:srgbClr val="006666">
                  <a:tint val="44500"/>
                  <a:satMod val="160000"/>
                </a:srgbClr>
              </a:gs>
              <a:gs pos="100000">
                <a:srgbClr val="006666">
                  <a:tint val="23500"/>
                  <a:satMod val="160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8" name="Imagen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973945" y="0"/>
            <a:ext cx="2218055" cy="9010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91901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ángulo 2"/>
          <p:cNvSpPr/>
          <p:nvPr/>
        </p:nvSpPr>
        <p:spPr>
          <a:xfrm>
            <a:off x="1286933" y="815832"/>
            <a:ext cx="10457392" cy="49367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fontAlgn="base">
              <a:lnSpc>
                <a:spcPct val="115000"/>
              </a:lnSpc>
              <a:spcAft>
                <a:spcPts val="600"/>
              </a:spcAft>
            </a:pPr>
            <a:r>
              <a:rPr lang="es-ES" sz="1600" b="1" u="sng" dirty="0">
                <a:solidFill>
                  <a:srgbClr val="006666"/>
                </a:solidFill>
              </a:rPr>
              <a:t>3</a:t>
            </a:r>
            <a:r>
              <a:rPr lang="es-ES" sz="1600" b="1" u="sng" dirty="0" smtClean="0">
                <a:solidFill>
                  <a:srgbClr val="006666"/>
                </a:solidFill>
              </a:rPr>
              <a:t>.- EL ACOMPAÑAMIENTO COMO MODELO DE INTERVENCIÓN</a:t>
            </a:r>
          </a:p>
          <a:p>
            <a:pPr algn="just" fontAlgn="base">
              <a:lnSpc>
                <a:spcPct val="115000"/>
              </a:lnSpc>
              <a:spcAft>
                <a:spcPts val="600"/>
              </a:spcAft>
            </a:pPr>
            <a:endParaRPr lang="es-ES" sz="1600" b="1" u="sng" dirty="0">
              <a:solidFill>
                <a:srgbClr val="006666"/>
              </a:solidFill>
            </a:endParaRPr>
          </a:p>
          <a:p>
            <a:pPr marL="285750" indent="-285750" algn="just" fontAlgn="base">
              <a:buFont typeface="Wingdings" panose="05000000000000000000" pitchFamily="2" charset="2"/>
              <a:buChar char="q"/>
            </a:pPr>
            <a:r>
              <a:rPr lang="es-ES" sz="1400" dirty="0">
                <a:solidFill>
                  <a:srgbClr val="006666"/>
                </a:solidFill>
              </a:rPr>
              <a:t>Tomar como punto de partida de las actuaciones profesionales el punto de vista de la propia persona. </a:t>
            </a:r>
            <a:r>
              <a:rPr lang="es-ES" sz="1400" dirty="0" smtClean="0">
                <a:solidFill>
                  <a:srgbClr val="006666"/>
                </a:solidFill>
              </a:rPr>
              <a:t>Son </a:t>
            </a:r>
            <a:r>
              <a:rPr lang="es-ES" sz="1400" dirty="0">
                <a:solidFill>
                  <a:srgbClr val="006666"/>
                </a:solidFill>
              </a:rPr>
              <a:t>las personas las que marcan sus metas y lo que desean alcanzar y  nuestra función es acompañar desde nuestro marco de referencia. </a:t>
            </a:r>
          </a:p>
          <a:p>
            <a:pPr marL="285750" indent="-285750" algn="just" fontAlgn="base">
              <a:buFont typeface="Wingdings" panose="05000000000000000000" pitchFamily="2" charset="2"/>
              <a:buChar char="q"/>
            </a:pPr>
            <a:endParaRPr lang="es-ES" sz="1400" dirty="0">
              <a:solidFill>
                <a:srgbClr val="006666"/>
              </a:solidFill>
            </a:endParaRPr>
          </a:p>
          <a:p>
            <a:pPr marL="285750" indent="-285750" algn="just" fontAlgn="base">
              <a:buFont typeface="Wingdings" panose="05000000000000000000" pitchFamily="2" charset="2"/>
              <a:buChar char="q"/>
            </a:pPr>
            <a:r>
              <a:rPr lang="es-ES" sz="1400" dirty="0">
                <a:solidFill>
                  <a:srgbClr val="006666"/>
                </a:solidFill>
              </a:rPr>
              <a:t>Del mismo modo, también vemos esencial ver desde lo positivo a las personas y no tanto desde las carencias, confiando en la capacidad de la persona y manteniendo </a:t>
            </a:r>
            <a:r>
              <a:rPr lang="es-ES" sz="1400" dirty="0" smtClean="0">
                <a:solidFill>
                  <a:srgbClr val="006666"/>
                </a:solidFill>
              </a:rPr>
              <a:t>las expectativas para su inserción socio-laboral.</a:t>
            </a:r>
            <a:endParaRPr lang="es-ES" sz="1400" dirty="0">
              <a:solidFill>
                <a:srgbClr val="006666"/>
              </a:solidFill>
            </a:endParaRPr>
          </a:p>
          <a:p>
            <a:pPr marL="285750" indent="-285750" algn="just" fontAlgn="base">
              <a:buFont typeface="Wingdings" panose="05000000000000000000" pitchFamily="2" charset="2"/>
              <a:buChar char="q"/>
            </a:pPr>
            <a:endParaRPr lang="es-ES" sz="1400" dirty="0">
              <a:solidFill>
                <a:srgbClr val="006666"/>
              </a:solidFill>
            </a:endParaRPr>
          </a:p>
          <a:p>
            <a:pPr marL="285750" indent="-285750" algn="just" fontAlgn="base">
              <a:buFont typeface="Wingdings" panose="05000000000000000000" pitchFamily="2" charset="2"/>
              <a:buChar char="q"/>
            </a:pPr>
            <a:r>
              <a:rPr lang="es-ES" sz="1400" dirty="0">
                <a:solidFill>
                  <a:srgbClr val="006666"/>
                </a:solidFill>
              </a:rPr>
              <a:t>Nuestra función principal es la de facilitar procesos de cambio, con ello nos referimos tanto a las capacidades de la persona, como al entorno </a:t>
            </a:r>
            <a:r>
              <a:rPr lang="es-ES" sz="1400" dirty="0" smtClean="0">
                <a:solidFill>
                  <a:srgbClr val="006666"/>
                </a:solidFill>
              </a:rPr>
              <a:t>y </a:t>
            </a:r>
            <a:r>
              <a:rPr lang="es-ES" sz="1400" dirty="0">
                <a:solidFill>
                  <a:srgbClr val="006666"/>
                </a:solidFill>
              </a:rPr>
              <a:t>a la relación entre persona y entorno. </a:t>
            </a:r>
          </a:p>
          <a:p>
            <a:pPr algn="just" fontAlgn="base"/>
            <a:endParaRPr lang="es-ES" sz="1400" dirty="0">
              <a:solidFill>
                <a:srgbClr val="006666"/>
              </a:solidFill>
            </a:endParaRPr>
          </a:p>
          <a:p>
            <a:pPr marL="285750" indent="-285750" algn="just" fontAlgn="base">
              <a:buFont typeface="Wingdings" panose="05000000000000000000" pitchFamily="2" charset="2"/>
              <a:buChar char="q"/>
            </a:pPr>
            <a:r>
              <a:rPr lang="es-ES" sz="1400" dirty="0">
                <a:solidFill>
                  <a:srgbClr val="006666"/>
                </a:solidFill>
              </a:rPr>
              <a:t>Nuestro programa de acompañamiento sociolaboral se caracteriza por:</a:t>
            </a:r>
          </a:p>
          <a:p>
            <a:pPr algn="just"/>
            <a:endParaRPr lang="es-ES" sz="1600" dirty="0"/>
          </a:p>
          <a:p>
            <a:pPr marL="742950" lvl="1" indent="-285750" algn="just" fontAlgn="base">
              <a:buFont typeface="Wingdings" panose="05000000000000000000" pitchFamily="2" charset="2"/>
              <a:buChar char="§"/>
            </a:pPr>
            <a:r>
              <a:rPr lang="es-ES" sz="1400" dirty="0">
                <a:solidFill>
                  <a:srgbClr val="006666"/>
                </a:solidFill>
              </a:rPr>
              <a:t>Ser sensibles al punto de vista de la persona.</a:t>
            </a:r>
          </a:p>
          <a:p>
            <a:pPr marL="742950" lvl="1" indent="-285750" algn="just" fontAlgn="base">
              <a:buFont typeface="Wingdings" panose="05000000000000000000" pitchFamily="2" charset="2"/>
              <a:buChar char="§"/>
            </a:pPr>
            <a:r>
              <a:rPr lang="es-ES" sz="1400" dirty="0">
                <a:solidFill>
                  <a:srgbClr val="006666"/>
                </a:solidFill>
              </a:rPr>
              <a:t>Ser accesibles a todos y todas, utilizando un lenguaje sencillo y evitando tecnicismos.</a:t>
            </a:r>
          </a:p>
          <a:p>
            <a:pPr marL="742950" lvl="1" indent="-285750" algn="just" fontAlgn="base">
              <a:buFont typeface="Wingdings" panose="05000000000000000000" pitchFamily="2" charset="2"/>
              <a:buChar char="§"/>
            </a:pPr>
            <a:r>
              <a:rPr lang="es-ES" sz="1400" dirty="0">
                <a:solidFill>
                  <a:srgbClr val="006666"/>
                </a:solidFill>
              </a:rPr>
              <a:t>Ser procesual, permitiendo la recogida progresiva de información.</a:t>
            </a:r>
          </a:p>
          <a:p>
            <a:pPr marL="742950" lvl="1" indent="-285750" algn="just" fontAlgn="base">
              <a:buFont typeface="Wingdings" panose="05000000000000000000" pitchFamily="2" charset="2"/>
              <a:buChar char="§"/>
            </a:pPr>
            <a:r>
              <a:rPr lang="es-ES" sz="1400" dirty="0">
                <a:solidFill>
                  <a:srgbClr val="006666"/>
                </a:solidFill>
              </a:rPr>
              <a:t>Orientado a la situación actual.</a:t>
            </a:r>
          </a:p>
          <a:p>
            <a:pPr marL="742950" lvl="1" indent="-285750" algn="just" fontAlgn="base">
              <a:buFont typeface="Wingdings" panose="05000000000000000000" pitchFamily="2" charset="2"/>
              <a:buChar char="§"/>
            </a:pPr>
            <a:r>
              <a:rPr lang="es-ES" sz="1400" dirty="0">
                <a:solidFill>
                  <a:srgbClr val="006666"/>
                </a:solidFill>
              </a:rPr>
              <a:t>Ecológico, es decir, con relación a los recursos, ayudas y programas disponibles.</a:t>
            </a:r>
          </a:p>
          <a:p>
            <a:endParaRPr lang="es-ES" sz="1400" dirty="0"/>
          </a:p>
          <a:p>
            <a:endParaRPr lang="es-ES" sz="1400" dirty="0"/>
          </a:p>
          <a:p>
            <a:r>
              <a:rPr lang="es-ES" sz="1400" dirty="0"/>
              <a:t> </a:t>
            </a:r>
          </a:p>
        </p:txBody>
      </p:sp>
      <p:sp>
        <p:nvSpPr>
          <p:cNvPr id="2" name="Marcador de pie de página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" dirty="0">
                <a:solidFill>
                  <a:schemeClr val="bg1">
                    <a:lumMod val="75000"/>
                  </a:schemeClr>
                </a:solidFill>
              </a:rPr>
              <a:t>Gizarte eta </a:t>
            </a:r>
            <a:r>
              <a:rPr lang="es-ES" dirty="0" err="1">
                <a:solidFill>
                  <a:schemeClr val="bg1">
                    <a:lumMod val="75000"/>
                  </a:schemeClr>
                </a:solidFill>
              </a:rPr>
              <a:t>lanerako</a:t>
            </a:r>
            <a:r>
              <a:rPr lang="es-ES" dirty="0">
                <a:solidFill>
                  <a:schemeClr val="bg1">
                    <a:lumMod val="75000"/>
                  </a:schemeClr>
                </a:solidFill>
              </a:rPr>
              <a:t> </a:t>
            </a:r>
            <a:r>
              <a:rPr lang="es-ES" dirty="0" err="1">
                <a:solidFill>
                  <a:schemeClr val="bg1">
                    <a:lumMod val="75000"/>
                  </a:schemeClr>
                </a:solidFill>
              </a:rPr>
              <a:t>laguntza</a:t>
            </a:r>
            <a:r>
              <a:rPr lang="es-ES" dirty="0">
                <a:solidFill>
                  <a:schemeClr val="bg1">
                    <a:lumMod val="75000"/>
                  </a:schemeClr>
                </a:solidFill>
              </a:rPr>
              <a:t> </a:t>
            </a:r>
            <a:r>
              <a:rPr lang="es-ES" dirty="0" err="1">
                <a:solidFill>
                  <a:schemeClr val="bg1">
                    <a:lumMod val="75000"/>
                  </a:schemeClr>
                </a:solidFill>
              </a:rPr>
              <a:t>zerbitzua</a:t>
            </a:r>
            <a:r>
              <a:rPr lang="es-ES" dirty="0">
                <a:solidFill>
                  <a:schemeClr val="bg1">
                    <a:lumMod val="75000"/>
                  </a:schemeClr>
                </a:solidFill>
              </a:rPr>
              <a:t>   </a:t>
            </a:r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AD008-5850-46A3-9836-6D68301D38A9}" type="slidenum">
              <a:rPr lang="es-ES" smtClean="0"/>
              <a:t>5</a:t>
            </a:fld>
            <a:endParaRPr lang="es-ES"/>
          </a:p>
        </p:txBody>
      </p:sp>
      <p:sp>
        <p:nvSpPr>
          <p:cNvPr id="7" name="Rectángulo 6"/>
          <p:cNvSpPr/>
          <p:nvPr/>
        </p:nvSpPr>
        <p:spPr>
          <a:xfrm>
            <a:off x="0" y="0"/>
            <a:ext cx="1286933" cy="6858000"/>
          </a:xfrm>
          <a:prstGeom prst="rect">
            <a:avLst/>
          </a:prstGeom>
          <a:gradFill flip="none" rotWithShape="1">
            <a:gsLst>
              <a:gs pos="0">
                <a:srgbClr val="006666">
                  <a:tint val="66000"/>
                  <a:satMod val="160000"/>
                </a:srgbClr>
              </a:gs>
              <a:gs pos="50000">
                <a:srgbClr val="006666">
                  <a:tint val="44500"/>
                  <a:satMod val="160000"/>
                </a:srgbClr>
              </a:gs>
              <a:gs pos="100000">
                <a:srgbClr val="006666">
                  <a:tint val="23500"/>
                  <a:satMod val="160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8" name="Imagen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973945" y="0"/>
            <a:ext cx="2218055" cy="9010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68784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ángulo 2"/>
          <p:cNvSpPr/>
          <p:nvPr/>
        </p:nvSpPr>
        <p:spPr>
          <a:xfrm>
            <a:off x="1286933" y="713341"/>
            <a:ext cx="10457392" cy="3754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fontAlgn="base">
              <a:lnSpc>
                <a:spcPct val="115000"/>
              </a:lnSpc>
              <a:spcAft>
                <a:spcPts val="600"/>
              </a:spcAft>
            </a:pPr>
            <a:r>
              <a:rPr lang="es-ES" sz="1600" b="1" u="sng" dirty="0" smtClean="0">
                <a:solidFill>
                  <a:srgbClr val="006666"/>
                </a:solidFill>
              </a:rPr>
              <a:t>4.- ANÁLISIS DE LA REALIDAD</a:t>
            </a:r>
          </a:p>
        </p:txBody>
      </p:sp>
      <p:sp>
        <p:nvSpPr>
          <p:cNvPr id="2" name="Marcador de pie de página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" dirty="0">
                <a:solidFill>
                  <a:schemeClr val="bg1">
                    <a:lumMod val="75000"/>
                  </a:schemeClr>
                </a:solidFill>
              </a:rPr>
              <a:t>Gizarte eta </a:t>
            </a:r>
            <a:r>
              <a:rPr lang="es-ES" dirty="0" err="1">
                <a:solidFill>
                  <a:schemeClr val="bg1">
                    <a:lumMod val="75000"/>
                  </a:schemeClr>
                </a:solidFill>
              </a:rPr>
              <a:t>lanerako</a:t>
            </a:r>
            <a:r>
              <a:rPr lang="es-ES" dirty="0">
                <a:solidFill>
                  <a:schemeClr val="bg1">
                    <a:lumMod val="75000"/>
                  </a:schemeClr>
                </a:solidFill>
              </a:rPr>
              <a:t> </a:t>
            </a:r>
            <a:r>
              <a:rPr lang="es-ES" dirty="0" err="1">
                <a:solidFill>
                  <a:schemeClr val="bg1">
                    <a:lumMod val="75000"/>
                  </a:schemeClr>
                </a:solidFill>
              </a:rPr>
              <a:t>laguntza</a:t>
            </a:r>
            <a:r>
              <a:rPr lang="es-ES" dirty="0">
                <a:solidFill>
                  <a:schemeClr val="bg1">
                    <a:lumMod val="75000"/>
                  </a:schemeClr>
                </a:solidFill>
              </a:rPr>
              <a:t> </a:t>
            </a:r>
            <a:r>
              <a:rPr lang="es-ES" dirty="0" err="1">
                <a:solidFill>
                  <a:schemeClr val="bg1">
                    <a:lumMod val="75000"/>
                  </a:schemeClr>
                </a:solidFill>
              </a:rPr>
              <a:t>zerbitzua</a:t>
            </a:r>
            <a:r>
              <a:rPr lang="es-ES" dirty="0">
                <a:solidFill>
                  <a:schemeClr val="bg1">
                    <a:lumMod val="75000"/>
                  </a:schemeClr>
                </a:solidFill>
              </a:rPr>
              <a:t>   </a:t>
            </a:r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AD008-5850-46A3-9836-6D68301D38A9}" type="slidenum">
              <a:rPr lang="es-ES" smtClean="0"/>
              <a:t>6</a:t>
            </a:fld>
            <a:endParaRPr lang="es-ES"/>
          </a:p>
        </p:txBody>
      </p:sp>
      <p:sp>
        <p:nvSpPr>
          <p:cNvPr id="7" name="Rectángulo 6"/>
          <p:cNvSpPr/>
          <p:nvPr/>
        </p:nvSpPr>
        <p:spPr>
          <a:xfrm>
            <a:off x="0" y="0"/>
            <a:ext cx="1286933" cy="6858000"/>
          </a:xfrm>
          <a:prstGeom prst="rect">
            <a:avLst/>
          </a:prstGeom>
          <a:gradFill flip="none" rotWithShape="1">
            <a:gsLst>
              <a:gs pos="0">
                <a:srgbClr val="006666">
                  <a:tint val="66000"/>
                  <a:satMod val="160000"/>
                </a:srgbClr>
              </a:gs>
              <a:gs pos="50000">
                <a:srgbClr val="006666">
                  <a:tint val="44500"/>
                  <a:satMod val="160000"/>
                </a:srgbClr>
              </a:gs>
              <a:gs pos="100000">
                <a:srgbClr val="006666">
                  <a:tint val="23500"/>
                  <a:satMod val="160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8" name="Imagen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973945" y="0"/>
            <a:ext cx="2218055" cy="901085"/>
          </a:xfrm>
          <a:prstGeom prst="rect">
            <a:avLst/>
          </a:prstGeom>
        </p:spPr>
      </p:pic>
      <p:graphicFrame>
        <p:nvGraphicFramePr>
          <p:cNvPr id="5" name="Tabl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15951981"/>
              </p:ext>
            </p:extLst>
          </p:nvPr>
        </p:nvGraphicFramePr>
        <p:xfrm>
          <a:off x="1772179" y="1241323"/>
          <a:ext cx="9762596" cy="4753996"/>
        </p:xfrm>
        <a:graphic>
          <a:graphicData uri="http://schemas.openxmlformats.org/drawingml/2006/table">
            <a:tbl>
              <a:tblPr firstRow="1" firstCol="1" bandRow="1"/>
              <a:tblGrid>
                <a:gridCol w="4881298"/>
                <a:gridCol w="4881298"/>
              </a:tblGrid>
              <a:tr h="254382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100" b="1" dirty="0">
                          <a:solidFill>
                            <a:srgbClr val="006666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DIFICULTADES QUE PROVIENEN DE LA PERSONA</a:t>
                      </a:r>
                      <a:endParaRPr lang="es-E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0637" marR="40637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9050" cap="flat" cmpd="sng" algn="ctr">
                      <a:solidFill>
                        <a:srgbClr val="00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100" b="1" dirty="0">
                          <a:solidFill>
                            <a:srgbClr val="006666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DIFICULTADES QUE PROVIENEN DE LA ENTIDAD</a:t>
                      </a:r>
                      <a:endParaRPr lang="es-E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0637" marR="40637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9050" cap="flat" cmpd="sng" algn="ctr">
                      <a:solidFill>
                        <a:srgbClr val="00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61966">
                <a:tc>
                  <a:txBody>
                    <a:bodyPr/>
                    <a:lstStyle/>
                    <a:p>
                      <a:pPr marL="111760" algn="just">
                        <a:spcAft>
                          <a:spcPts val="0"/>
                        </a:spcAft>
                      </a:pPr>
                      <a:r>
                        <a:rPr lang="es-ES" sz="9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  <a:p>
                      <a:pPr marL="342900" lvl="0" indent="-161925" algn="just">
                        <a:spcAft>
                          <a:spcPts val="0"/>
                        </a:spcAft>
                        <a:buFont typeface="Wingdings" panose="05000000000000000000" pitchFamily="2" charset="2"/>
                        <a:buChar char=""/>
                      </a:pPr>
                      <a:r>
                        <a:rPr lang="es-ES" sz="10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Situación psicosocial y socioeconómica de la persona (cargas familiares, falta de recursos económicos, </a:t>
                      </a:r>
                      <a:r>
                        <a:rPr lang="es-ES" sz="1000" dirty="0" smtClean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vivienda </a:t>
                      </a:r>
                      <a:r>
                        <a:rPr lang="es-ES" sz="10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estable, inexistencia de red de relaciones, problemas de salud...).</a:t>
                      </a:r>
                    </a:p>
                    <a:p>
                      <a:pPr marL="342900" lvl="0" indent="-161925" algn="just">
                        <a:spcAft>
                          <a:spcPts val="0"/>
                        </a:spcAft>
                        <a:buFont typeface="Wingdings" panose="05000000000000000000" pitchFamily="2" charset="2"/>
                        <a:buChar char=""/>
                      </a:pPr>
                      <a:r>
                        <a:rPr lang="es-ES" sz="10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Dificultad de localización (cambio de dirección, cambio de teléfono). </a:t>
                      </a:r>
                    </a:p>
                    <a:p>
                      <a:pPr marL="342900" lvl="0" indent="-161925" algn="just">
                        <a:spcAft>
                          <a:spcPts val="0"/>
                        </a:spcAft>
                        <a:buFont typeface="Wingdings" panose="05000000000000000000" pitchFamily="2" charset="2"/>
                        <a:buChar char=""/>
                      </a:pPr>
                      <a:r>
                        <a:rPr lang="es-ES" sz="10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No disponer de demasiado tiempo para actuar. La inmediatez y la urgencia.</a:t>
                      </a:r>
                    </a:p>
                    <a:p>
                      <a:pPr marL="342900" lvl="0" indent="-161925" algn="just">
                        <a:spcAft>
                          <a:spcPts val="0"/>
                        </a:spcAft>
                        <a:buFont typeface="Wingdings" panose="05000000000000000000" pitchFamily="2" charset="2"/>
                        <a:buChar char=""/>
                      </a:pPr>
                      <a:r>
                        <a:rPr lang="es-ES" sz="10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La falta de implicación/compromiso y de motivación de la persona en su proceso de inserción.</a:t>
                      </a:r>
                    </a:p>
                    <a:p>
                      <a:pPr marL="342900" lvl="0" indent="-161925" algn="just">
                        <a:spcAft>
                          <a:spcPts val="0"/>
                        </a:spcAft>
                        <a:buFont typeface="Wingdings" panose="05000000000000000000" pitchFamily="2" charset="2"/>
                        <a:buChar char=""/>
                      </a:pPr>
                      <a:r>
                        <a:rPr lang="es-ES" sz="10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Desconocimiento de la lengua. </a:t>
                      </a:r>
                    </a:p>
                    <a:p>
                      <a:pPr marL="342900" lvl="0" indent="-161925" algn="just">
                        <a:spcAft>
                          <a:spcPts val="0"/>
                        </a:spcAft>
                        <a:buFont typeface="Wingdings" panose="05000000000000000000" pitchFamily="2" charset="2"/>
                        <a:buChar char=""/>
                      </a:pPr>
                      <a:r>
                        <a:rPr lang="es-ES" sz="10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Falta de formación profesional, de actualización de la formación profesional, y de otra formación profesionalizadora (técnicas, habilidades...).  Desconocimiento del mercado laboral, de técnicas de búsqueda de trabajo. </a:t>
                      </a:r>
                    </a:p>
                    <a:p>
                      <a:pPr marL="342900" lvl="0" indent="-161925" algn="just">
                        <a:spcAft>
                          <a:spcPts val="0"/>
                        </a:spcAft>
                        <a:buFont typeface="Wingdings" panose="05000000000000000000" pitchFamily="2" charset="2"/>
                        <a:buChar char=""/>
                      </a:pPr>
                      <a:r>
                        <a:rPr lang="es-ES" sz="10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Falta de formación básica (alfabetización funcional...). </a:t>
                      </a:r>
                    </a:p>
                    <a:p>
                      <a:pPr marL="342900" lvl="0" indent="-161925" algn="just">
                        <a:spcAft>
                          <a:spcPts val="0"/>
                        </a:spcAft>
                        <a:buFont typeface="Wingdings" panose="05000000000000000000" pitchFamily="2" charset="2"/>
                        <a:buChar char=""/>
                      </a:pPr>
                      <a:r>
                        <a:rPr lang="es-ES" sz="10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Brecha Digital.</a:t>
                      </a:r>
                    </a:p>
                    <a:p>
                      <a:pPr marL="342900" lvl="0" indent="-161925" algn="just">
                        <a:spcAft>
                          <a:spcPts val="0"/>
                        </a:spcAft>
                        <a:buFont typeface="Wingdings" panose="05000000000000000000" pitchFamily="2" charset="2"/>
                        <a:buChar char=""/>
                      </a:pPr>
                      <a:r>
                        <a:rPr lang="es-ES" sz="10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Falta de recursos personales, de habilidades sociales, competencias transversales. </a:t>
                      </a:r>
                    </a:p>
                    <a:p>
                      <a:pPr marL="342900" lvl="0" indent="-161925" algn="just">
                        <a:spcAft>
                          <a:spcPts val="0"/>
                        </a:spcAft>
                        <a:buFont typeface="Wingdings" panose="05000000000000000000" pitchFamily="2" charset="2"/>
                        <a:buChar char=""/>
                      </a:pPr>
                      <a:r>
                        <a:rPr lang="es-ES" sz="10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Resistencias al cambio: geográfico, de proyecto profesional. </a:t>
                      </a:r>
                    </a:p>
                    <a:p>
                      <a:pPr marL="342900" lvl="0" indent="-161925" algn="just">
                        <a:spcAft>
                          <a:spcPts val="0"/>
                        </a:spcAft>
                        <a:buFont typeface="Wingdings" panose="05000000000000000000" pitchFamily="2" charset="2"/>
                        <a:buChar char=""/>
                      </a:pPr>
                      <a:r>
                        <a:rPr lang="es-ES" sz="10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Baja tolerancia a la frustración.</a:t>
                      </a:r>
                    </a:p>
                    <a:p>
                      <a:pPr marL="342900" lvl="0" indent="-161925" algn="just">
                        <a:spcAft>
                          <a:spcPts val="0"/>
                        </a:spcAft>
                        <a:buFont typeface="Wingdings" panose="05000000000000000000" pitchFamily="2" charset="2"/>
                        <a:buChar char=""/>
                      </a:pPr>
                      <a:r>
                        <a:rPr lang="es-ES" sz="10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Desajuste en las expectativas.</a:t>
                      </a:r>
                    </a:p>
                    <a:p>
                      <a:pPr marL="342900" lvl="0" indent="-161925" algn="just">
                        <a:spcAft>
                          <a:spcPts val="0"/>
                        </a:spcAft>
                        <a:buFont typeface="Wingdings" panose="05000000000000000000" pitchFamily="2" charset="2"/>
                        <a:buChar char=""/>
                      </a:pPr>
                      <a:r>
                        <a:rPr lang="es-ES" sz="10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Falta de autoconocimiento, falta de autoestima, inseguridad. </a:t>
                      </a:r>
                    </a:p>
                    <a:p>
                      <a:pPr marL="342900" lvl="0" indent="-161925" algn="just">
                        <a:spcAft>
                          <a:spcPts val="0"/>
                        </a:spcAft>
                        <a:buFont typeface="Wingdings" panose="05000000000000000000" pitchFamily="2" charset="2"/>
                        <a:buChar char=""/>
                      </a:pPr>
                      <a:r>
                        <a:rPr lang="es-ES" sz="10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Inestabilidad del proceso personal: las recaídas tras meses de intervención.</a:t>
                      </a:r>
                    </a:p>
                  </a:txBody>
                  <a:tcPr marL="40637" marR="40637" marT="0" marB="0">
                    <a:lnL>
                      <a:noFill/>
                    </a:lnL>
                    <a:lnR>
                      <a:noFill/>
                    </a:lnR>
                    <a:lnT w="19050" cap="flat" cmpd="sng" algn="ctr">
                      <a:solidFill>
                        <a:srgbClr val="00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E1FFFF"/>
                    </a:solidFill>
                  </a:tcPr>
                </a:tc>
                <a:tc>
                  <a:txBody>
                    <a:bodyPr/>
                    <a:lstStyle/>
                    <a:p>
                      <a:pPr marL="111760" algn="just">
                        <a:spcAft>
                          <a:spcPts val="0"/>
                        </a:spcAft>
                      </a:pPr>
                      <a:r>
                        <a:rPr lang="es-ES" sz="9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  <a:p>
                      <a:pPr marL="342900" lvl="0" indent="-161925" algn="just" defTabSz="914400" rtl="0" eaLnBrk="1" latinLnBrk="0" hangingPunct="1">
                        <a:spcAft>
                          <a:spcPts val="0"/>
                        </a:spcAft>
                        <a:buFont typeface="Wingdings" panose="05000000000000000000" pitchFamily="2" charset="2"/>
                        <a:buChar char=""/>
                      </a:pPr>
                      <a:r>
                        <a:rPr lang="es-ES" sz="10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Dificultad para poder hacer un buen seguimiento de la persona usuaria.</a:t>
                      </a:r>
                    </a:p>
                    <a:p>
                      <a:pPr marL="342900" lvl="0" indent="-161925" algn="just" defTabSz="914400" rtl="0" eaLnBrk="1" latinLnBrk="0" hangingPunct="1">
                        <a:spcAft>
                          <a:spcPts val="0"/>
                        </a:spcAft>
                        <a:buFont typeface="Wingdings" panose="05000000000000000000" pitchFamily="2" charset="2"/>
                        <a:buChar char=""/>
                      </a:pPr>
                      <a:r>
                        <a:rPr lang="es-ES" sz="10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Necesidad de estas personas para realizar un acompañamiento personalizado.</a:t>
                      </a:r>
                    </a:p>
                    <a:p>
                      <a:pPr marL="342900" lvl="0" indent="-161925" algn="just" defTabSz="914400" rtl="0" eaLnBrk="1" latinLnBrk="0" hangingPunct="1">
                        <a:spcAft>
                          <a:spcPts val="0"/>
                        </a:spcAft>
                        <a:buFont typeface="Wingdings" panose="05000000000000000000" pitchFamily="2" charset="2"/>
                        <a:buChar char=""/>
                      </a:pPr>
                      <a:r>
                        <a:rPr lang="es-ES" sz="10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Necesidad de ofrecer una prestación </a:t>
                      </a:r>
                      <a:r>
                        <a:rPr lang="es-ES" sz="10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social de atención secundaria, en virtud de la cual la persona participa en un programa, en relación con un/una profesional cualificado/a, que contribuye a mejorar el desenvolvimiento autónomo y la integración social.</a:t>
                      </a:r>
                    </a:p>
                    <a:p>
                      <a:pPr marL="342900" lvl="0" indent="-161925" algn="just" defTabSz="914400" rtl="0" eaLnBrk="1" latinLnBrk="0" hangingPunct="1">
                        <a:spcAft>
                          <a:spcPts val="0"/>
                        </a:spcAft>
                        <a:buFont typeface="Wingdings" panose="05000000000000000000" pitchFamily="2" charset="2"/>
                        <a:buChar char=""/>
                      </a:pPr>
                      <a:r>
                        <a:rPr lang="es-ES" sz="10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La poca relación de derivación y coordinación con otras entidades del territorio. </a:t>
                      </a:r>
                    </a:p>
                    <a:p>
                      <a:pPr marL="342900" lvl="0" indent="-161925" algn="just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Wingdings" panose="05000000000000000000" pitchFamily="2" charset="2"/>
                        <a:buChar char=""/>
                      </a:pPr>
                      <a:endParaRPr lang="es-ES" sz="10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637" marR="40637" marT="0" marB="0">
                    <a:lnL>
                      <a:noFill/>
                    </a:lnL>
                    <a:lnR>
                      <a:noFill/>
                    </a:lnR>
                    <a:lnT w="19050" cap="flat" cmpd="sng" algn="ctr">
                      <a:solidFill>
                        <a:srgbClr val="00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E1FFFF"/>
                    </a:solidFill>
                  </a:tcPr>
                </a:tc>
              </a:tr>
              <a:tr h="47137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s-ES" sz="500" b="1" dirty="0" smtClean="0">
                        <a:solidFill>
                          <a:srgbClr val="006666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100" b="1" dirty="0" smtClean="0">
                          <a:solidFill>
                            <a:srgbClr val="006666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DIFICULTADES </a:t>
                      </a:r>
                      <a:r>
                        <a:rPr lang="es-ES" sz="1100" b="1" dirty="0">
                          <a:solidFill>
                            <a:srgbClr val="006666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QUE PROVIENEN DE LOS PROGRAMAS Y ACCIONES</a:t>
                      </a:r>
                      <a:endParaRPr lang="es-E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0637" marR="40637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9050" cap="flat" cmpd="sng" algn="ctr">
                      <a:solidFill>
                        <a:srgbClr val="00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1100" b="1" dirty="0">
                          <a:solidFill>
                            <a:srgbClr val="006666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r>
                        <a:rPr lang="es-ES" sz="1100" b="1" dirty="0" smtClean="0">
                          <a:solidFill>
                            <a:srgbClr val="006666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DIFICULTADES </a:t>
                      </a:r>
                      <a:r>
                        <a:rPr lang="es-ES" sz="1100" b="1" dirty="0">
                          <a:solidFill>
                            <a:srgbClr val="006666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QUE PROVIENEN DEL CONTEXTO SOCIOPOLÍTICO Y DEL MERCADO DE </a:t>
                      </a:r>
                      <a:r>
                        <a:rPr lang="es-ES" sz="1100" b="1" dirty="0" smtClean="0">
                          <a:solidFill>
                            <a:srgbClr val="006666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TRABAJO</a:t>
                      </a:r>
                      <a:r>
                        <a:rPr lang="es-ES" sz="1100" b="1" dirty="0">
                          <a:solidFill>
                            <a:srgbClr val="006666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s-ES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0637" marR="40637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9050" cap="flat" cmpd="sng" algn="ctr">
                      <a:solidFill>
                        <a:srgbClr val="00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995478">
                <a:tc>
                  <a:txBody>
                    <a:bodyPr/>
                    <a:lstStyle/>
                    <a:p>
                      <a:pPr marL="111760" algn="just">
                        <a:spcAft>
                          <a:spcPts val="0"/>
                        </a:spcAft>
                      </a:pPr>
                      <a:r>
                        <a:rPr lang="es-ES" sz="9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  <a:p>
                      <a:pPr marL="342900" lvl="0" indent="-161925" algn="just">
                        <a:spcAft>
                          <a:spcPts val="0"/>
                        </a:spcAft>
                        <a:buFont typeface="Wingdings" panose="05000000000000000000" pitchFamily="2" charset="2"/>
                        <a:buChar char=""/>
                      </a:pPr>
                      <a:r>
                        <a:rPr lang="es-ES" sz="1000" dirty="0" smtClean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Flexibilidad </a:t>
                      </a:r>
                      <a:r>
                        <a:rPr lang="es-ES" sz="10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de las acciones (horarios, destinatarios...) y en la integración de actividades. </a:t>
                      </a:r>
                      <a:r>
                        <a:rPr lang="es-ES" sz="1000" dirty="0" smtClean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Trabajo en red </a:t>
                      </a:r>
                      <a:r>
                        <a:rPr lang="es-ES" sz="10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que </a:t>
                      </a:r>
                      <a:r>
                        <a:rPr lang="es-ES" sz="1000" dirty="0" smtClean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contemple</a:t>
                      </a:r>
                      <a:r>
                        <a:rPr lang="es-ES" sz="1000" baseline="0" dirty="0" smtClean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s-ES" sz="1000" dirty="0" smtClean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la </a:t>
                      </a:r>
                      <a:r>
                        <a:rPr lang="es-ES" sz="10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coordinación y/o información con los </a:t>
                      </a:r>
                      <a:r>
                        <a:rPr lang="es-ES" sz="1000" dirty="0" smtClean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diferentes servicios que </a:t>
                      </a:r>
                      <a:r>
                        <a:rPr lang="es-ES" sz="10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trabajan otras situaciones de la persona. </a:t>
                      </a:r>
                    </a:p>
                    <a:p>
                      <a:pPr marL="342900" lvl="0" indent="-161925" algn="just">
                        <a:spcAft>
                          <a:spcPts val="0"/>
                        </a:spcAft>
                        <a:buFont typeface="Wingdings" panose="05000000000000000000" pitchFamily="2" charset="2"/>
                        <a:buChar char=""/>
                      </a:pPr>
                      <a:r>
                        <a:rPr lang="es-ES" sz="10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Carencia de políticas que favorezcan la igualdad de oportunidades (Estereotipos construidos sobre colectivos en relación al trabajo...). Sensibilizar a las empresas.</a:t>
                      </a:r>
                    </a:p>
                  </a:txBody>
                  <a:tcPr marL="40637" marR="40637" marT="0" marB="0">
                    <a:lnL>
                      <a:noFill/>
                    </a:lnL>
                    <a:lnR>
                      <a:noFill/>
                    </a:lnR>
                    <a:lnT w="19050" cap="flat" cmpd="sng" algn="ctr">
                      <a:solidFill>
                        <a:srgbClr val="00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E1FFFF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90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  <a:p>
                      <a:pPr marL="342900" lvl="0" indent="-161925" algn="just">
                        <a:spcAft>
                          <a:spcPts val="0"/>
                        </a:spcAft>
                        <a:buFont typeface="Wingdings" panose="05000000000000000000" pitchFamily="2" charset="2"/>
                        <a:buChar char=""/>
                      </a:pPr>
                      <a:r>
                        <a:rPr lang="es-ES" sz="10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Características de la contratación: temporalidad, precariedad...</a:t>
                      </a:r>
                    </a:p>
                    <a:p>
                      <a:pPr marL="342900" lvl="0" indent="-161925" algn="just">
                        <a:spcAft>
                          <a:spcPts val="0"/>
                        </a:spcAft>
                        <a:buFont typeface="Wingdings" panose="05000000000000000000" pitchFamily="2" charset="2"/>
                        <a:buChar char=""/>
                      </a:pPr>
                      <a:r>
                        <a:rPr lang="es-ES" sz="10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Mercado laboral que discrimina: yacimientos laborales (construcción de estereotipos, selectividad en la contratación, exigencias, prejuicios sobre grupos étnicos, género, carencia de responsabilidad social en el sector </a:t>
                      </a:r>
                      <a:r>
                        <a:rPr lang="es-ES" sz="1000" dirty="0" smtClean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empresarial, falta de sensibilidad..). </a:t>
                      </a:r>
                      <a:endParaRPr lang="es-ES" sz="100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161925" algn="just">
                        <a:spcAft>
                          <a:spcPts val="0"/>
                        </a:spcAft>
                        <a:buFont typeface="Wingdings" panose="05000000000000000000" pitchFamily="2" charset="2"/>
                        <a:buChar char=""/>
                      </a:pPr>
                      <a:r>
                        <a:rPr lang="es-ES" sz="1000" dirty="0" smtClean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Conciliación </a:t>
                      </a:r>
                      <a:r>
                        <a:rPr lang="es-ES" sz="10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laboral y familiar.</a:t>
                      </a:r>
                    </a:p>
                  </a:txBody>
                  <a:tcPr marL="40637" marR="40637" marT="0" marB="0">
                    <a:lnL>
                      <a:noFill/>
                    </a:lnL>
                    <a:lnR>
                      <a:noFill/>
                    </a:lnR>
                    <a:lnT w="19050" cap="flat" cmpd="sng" algn="ctr">
                      <a:solidFill>
                        <a:srgbClr val="00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E1FFFF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9432790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ie de página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" dirty="0">
                <a:solidFill>
                  <a:schemeClr val="bg1">
                    <a:lumMod val="75000"/>
                  </a:schemeClr>
                </a:solidFill>
              </a:rPr>
              <a:t>Gizarte eta </a:t>
            </a:r>
            <a:r>
              <a:rPr lang="es-ES" dirty="0" err="1">
                <a:solidFill>
                  <a:schemeClr val="bg1">
                    <a:lumMod val="75000"/>
                  </a:schemeClr>
                </a:solidFill>
              </a:rPr>
              <a:t>lanerako</a:t>
            </a:r>
            <a:r>
              <a:rPr lang="es-ES" dirty="0">
                <a:solidFill>
                  <a:schemeClr val="bg1">
                    <a:lumMod val="75000"/>
                  </a:schemeClr>
                </a:solidFill>
              </a:rPr>
              <a:t> </a:t>
            </a:r>
            <a:r>
              <a:rPr lang="es-ES" dirty="0" err="1">
                <a:solidFill>
                  <a:schemeClr val="bg1">
                    <a:lumMod val="75000"/>
                  </a:schemeClr>
                </a:solidFill>
              </a:rPr>
              <a:t>laguntza</a:t>
            </a:r>
            <a:r>
              <a:rPr lang="es-ES" dirty="0">
                <a:solidFill>
                  <a:schemeClr val="bg1">
                    <a:lumMod val="75000"/>
                  </a:schemeClr>
                </a:solidFill>
              </a:rPr>
              <a:t> </a:t>
            </a:r>
            <a:r>
              <a:rPr lang="es-ES" dirty="0" err="1">
                <a:solidFill>
                  <a:schemeClr val="bg1">
                    <a:lumMod val="75000"/>
                  </a:schemeClr>
                </a:solidFill>
              </a:rPr>
              <a:t>zerbitzua</a:t>
            </a:r>
            <a:r>
              <a:rPr lang="es-ES" dirty="0">
                <a:solidFill>
                  <a:schemeClr val="bg1">
                    <a:lumMod val="75000"/>
                  </a:schemeClr>
                </a:solidFill>
              </a:rPr>
              <a:t>   </a:t>
            </a:r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AD008-5850-46A3-9836-6D68301D38A9}" type="slidenum">
              <a:rPr lang="es-ES" smtClean="0"/>
              <a:t>7</a:t>
            </a:fld>
            <a:endParaRPr lang="es-ES" dirty="0"/>
          </a:p>
        </p:txBody>
      </p:sp>
      <p:sp>
        <p:nvSpPr>
          <p:cNvPr id="7" name="Rectángulo 6"/>
          <p:cNvSpPr/>
          <p:nvPr/>
        </p:nvSpPr>
        <p:spPr>
          <a:xfrm>
            <a:off x="0" y="0"/>
            <a:ext cx="1286933" cy="6858000"/>
          </a:xfrm>
          <a:prstGeom prst="rect">
            <a:avLst/>
          </a:prstGeom>
          <a:gradFill flip="none" rotWithShape="1">
            <a:gsLst>
              <a:gs pos="0">
                <a:srgbClr val="006666">
                  <a:tint val="66000"/>
                  <a:satMod val="160000"/>
                </a:srgbClr>
              </a:gs>
              <a:gs pos="50000">
                <a:srgbClr val="006666">
                  <a:tint val="44500"/>
                  <a:satMod val="160000"/>
                </a:srgbClr>
              </a:gs>
              <a:gs pos="100000">
                <a:srgbClr val="006666">
                  <a:tint val="23500"/>
                  <a:satMod val="160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8" name="Imagen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973945" y="0"/>
            <a:ext cx="2218055" cy="901085"/>
          </a:xfrm>
          <a:prstGeom prst="rect">
            <a:avLst/>
          </a:prstGeom>
        </p:spPr>
      </p:pic>
      <p:grpSp>
        <p:nvGrpSpPr>
          <p:cNvPr id="49" name="Grupo 48"/>
          <p:cNvGrpSpPr/>
          <p:nvPr/>
        </p:nvGrpSpPr>
        <p:grpSpPr>
          <a:xfrm>
            <a:off x="1390650" y="899066"/>
            <a:ext cx="9477375" cy="5639609"/>
            <a:chOff x="0" y="50797"/>
            <a:chExt cx="8965451" cy="5756823"/>
          </a:xfrm>
        </p:grpSpPr>
        <p:sp>
          <p:nvSpPr>
            <p:cNvPr id="50" name="Llamada de flecha hacia abajo 49"/>
            <p:cNvSpPr/>
            <p:nvPr/>
          </p:nvSpPr>
          <p:spPr>
            <a:xfrm>
              <a:off x="0" y="50797"/>
              <a:ext cx="1794934" cy="829733"/>
            </a:xfrm>
            <a:prstGeom prst="downArrowCallout">
              <a:avLst>
                <a:gd name="adj1" fmla="val 25000"/>
                <a:gd name="adj2" fmla="val 25000"/>
                <a:gd name="adj3" fmla="val 25000"/>
                <a:gd name="adj4" fmla="val 49443"/>
              </a:avLst>
            </a:prstGeom>
            <a:solidFill>
              <a:srgbClr val="006699"/>
            </a:solidFill>
            <a:ln w="12700" cap="flat" cmpd="sng" algn="ctr">
              <a:solidFill>
                <a:srgbClr val="CCFFFF"/>
              </a:solidFill>
              <a:prstDash val="solid"/>
              <a:miter lim="800000"/>
            </a:ln>
            <a:effectLst/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s-ES" sz="800" b="1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alibri"/>
                  <a:ea typeface="Times New Roman" panose="02020603050405020304" pitchFamily="18" charset="0"/>
                  <a:cs typeface="Times New Roman" panose="02020603050405020304" pitchFamily="18" charset="0"/>
                </a:rPr>
                <a:t>Intensidad de la situación de exclusión</a:t>
              </a:r>
              <a:endParaRPr kumimoji="0" lang="es-ES" sz="12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endParaRPr>
            </a:p>
          </p:txBody>
        </p:sp>
        <p:sp>
          <p:nvSpPr>
            <p:cNvPr id="51" name="Llamada de flecha hacia abajo 50"/>
            <p:cNvSpPr/>
            <p:nvPr/>
          </p:nvSpPr>
          <p:spPr>
            <a:xfrm>
              <a:off x="2107337" y="50797"/>
              <a:ext cx="2003067" cy="829723"/>
            </a:xfrm>
            <a:prstGeom prst="downArrowCallout">
              <a:avLst>
                <a:gd name="adj1" fmla="val 25000"/>
                <a:gd name="adj2" fmla="val 25000"/>
                <a:gd name="adj3" fmla="val 25000"/>
                <a:gd name="adj4" fmla="val 49443"/>
              </a:avLst>
            </a:prstGeom>
            <a:solidFill>
              <a:srgbClr val="006699"/>
            </a:solidFill>
            <a:ln w="12700" cap="flat" cmpd="sng" algn="ctr">
              <a:solidFill>
                <a:srgbClr val="CCFFFF"/>
              </a:solidFill>
              <a:prstDash val="solid"/>
              <a:miter lim="800000"/>
            </a:ln>
            <a:effectLst/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s-ES" sz="800" b="1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alibri"/>
                  <a:ea typeface="Times New Roman" panose="02020603050405020304" pitchFamily="18" charset="0"/>
                  <a:cs typeface="Times New Roman" panose="02020603050405020304" pitchFamily="18" charset="0"/>
                </a:rPr>
                <a:t>Necesidad de conocimientos y competencias</a:t>
              </a:r>
              <a:endParaRPr kumimoji="0" lang="es-ES" sz="12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endParaRPr>
            </a:p>
          </p:txBody>
        </p:sp>
        <p:sp>
          <p:nvSpPr>
            <p:cNvPr id="52" name="Llamada de flecha hacia abajo 51"/>
            <p:cNvSpPr/>
            <p:nvPr/>
          </p:nvSpPr>
          <p:spPr>
            <a:xfrm>
              <a:off x="4379390" y="50798"/>
              <a:ext cx="1794934" cy="763591"/>
            </a:xfrm>
            <a:prstGeom prst="downArrowCallout">
              <a:avLst>
                <a:gd name="adj1" fmla="val 25000"/>
                <a:gd name="adj2" fmla="val 25000"/>
                <a:gd name="adj3" fmla="val 25000"/>
                <a:gd name="adj4" fmla="val 49443"/>
              </a:avLst>
            </a:prstGeom>
            <a:solidFill>
              <a:srgbClr val="006699"/>
            </a:solidFill>
            <a:ln w="12700" cap="flat" cmpd="sng" algn="ctr">
              <a:solidFill>
                <a:srgbClr val="CCFFFF"/>
              </a:solidFill>
              <a:prstDash val="solid"/>
              <a:miter lim="800000"/>
            </a:ln>
            <a:effectLst/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s-ES" sz="1200" b="1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alibri"/>
                  <a:ea typeface="Times New Roman" panose="02020603050405020304" pitchFamily="18" charset="0"/>
                  <a:cs typeface="Times New Roman" panose="02020603050405020304" pitchFamily="18" charset="0"/>
                </a:rPr>
                <a:t>Proceso</a:t>
              </a:r>
              <a:endParaRPr kumimoji="0" lang="es-ES" sz="12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endParaRPr>
            </a:p>
          </p:txBody>
        </p:sp>
        <p:sp>
          <p:nvSpPr>
            <p:cNvPr id="53" name="Llamada de flecha hacia abajo 52"/>
            <p:cNvSpPr/>
            <p:nvPr/>
          </p:nvSpPr>
          <p:spPr>
            <a:xfrm>
              <a:off x="6450504" y="52859"/>
              <a:ext cx="2488734" cy="793770"/>
            </a:xfrm>
            <a:prstGeom prst="downArrowCallout">
              <a:avLst>
                <a:gd name="adj1" fmla="val 25000"/>
                <a:gd name="adj2" fmla="val 25000"/>
                <a:gd name="adj3" fmla="val 25000"/>
                <a:gd name="adj4" fmla="val 49443"/>
              </a:avLst>
            </a:prstGeom>
            <a:solidFill>
              <a:srgbClr val="006699"/>
            </a:solidFill>
            <a:ln w="12700" cap="flat" cmpd="sng" algn="ctr">
              <a:solidFill>
                <a:srgbClr val="CCFFFF"/>
              </a:solidFill>
              <a:prstDash val="solid"/>
              <a:miter lim="800000"/>
            </a:ln>
            <a:effectLst/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s-ES" sz="800" b="1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alibri"/>
                  <a:ea typeface="Times New Roman" panose="02020603050405020304" pitchFamily="18" charset="0"/>
                  <a:cs typeface="Times New Roman" panose="02020603050405020304" pitchFamily="18" charset="0"/>
                </a:rPr>
                <a:t>Apoyos necesarios durante todo el proceso</a:t>
              </a:r>
              <a:endParaRPr kumimoji="0" lang="es-ES" sz="12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endParaRPr>
            </a:p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s-ES" sz="10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alibri"/>
                  <a:ea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endParaRPr kumimoji="0" lang="es-ES" sz="12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endParaRPr>
            </a:p>
          </p:txBody>
        </p:sp>
        <p:sp>
          <p:nvSpPr>
            <p:cNvPr id="54" name="Rectángulo 53"/>
            <p:cNvSpPr/>
            <p:nvPr/>
          </p:nvSpPr>
          <p:spPr>
            <a:xfrm>
              <a:off x="416448" y="1040178"/>
              <a:ext cx="1625599" cy="914400"/>
            </a:xfrm>
            <a:prstGeom prst="rect">
              <a:avLst/>
            </a:prstGeom>
            <a:solidFill>
              <a:srgbClr val="006666"/>
            </a:solidFill>
            <a:ln w="12700" cap="flat" cmpd="sng" algn="ctr">
              <a:solidFill>
                <a:srgbClr val="5B9BD5">
                  <a:shade val="50000"/>
                </a:srgbClr>
              </a:solidFill>
              <a:prstDash val="solid"/>
              <a:miter lim="800000"/>
            </a:ln>
            <a:effectLst/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s-ES" sz="900" b="1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alibri"/>
                  <a:ea typeface="Times New Roman" panose="02020603050405020304" pitchFamily="18" charset="0"/>
                  <a:cs typeface="Times New Roman" panose="02020603050405020304" pitchFamily="18" charset="0"/>
                </a:rPr>
                <a:t>Personas en situación de EXCLUSIÓN :</a:t>
              </a:r>
              <a:r>
                <a:rPr kumimoji="0" lang="es-ES" sz="900" b="1" i="0" u="none" strike="noStrike" kern="1200" cap="none" spc="0" normalizeH="0" noProof="0" dirty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alibri"/>
                  <a:ea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kumimoji="0" lang="es-ES" sz="900" b="1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alibri"/>
                  <a:ea typeface="Times New Roman" panose="02020603050405020304" pitchFamily="18" charset="0"/>
                  <a:cs typeface="Times New Roman" panose="02020603050405020304" pitchFamily="18" charset="0"/>
                </a:rPr>
                <a:t>Escasas </a:t>
              </a:r>
              <a:r>
                <a:rPr kumimoji="0" lang="es-ES" sz="900" b="1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alibri"/>
                  <a:ea typeface="Times New Roman" panose="02020603050405020304" pitchFamily="18" charset="0"/>
                  <a:cs typeface="Times New Roman" panose="02020603050405020304" pitchFamily="18" charset="0"/>
                </a:rPr>
                <a:t>o nulas posibilidades</a:t>
              </a:r>
              <a:endParaRPr kumimoji="0" lang="es-ES" sz="12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endParaRPr>
            </a:p>
          </p:txBody>
        </p:sp>
        <p:sp>
          <p:nvSpPr>
            <p:cNvPr id="55" name="Rectángulo 54"/>
            <p:cNvSpPr/>
            <p:nvPr/>
          </p:nvSpPr>
          <p:spPr>
            <a:xfrm>
              <a:off x="2410885" y="1044457"/>
              <a:ext cx="1699681" cy="914400"/>
            </a:xfrm>
            <a:prstGeom prst="rect">
              <a:avLst/>
            </a:prstGeom>
            <a:solidFill>
              <a:srgbClr val="006666"/>
            </a:solidFill>
            <a:ln w="12700" cap="flat" cmpd="sng" algn="ctr">
              <a:solidFill>
                <a:srgbClr val="5B9BD5">
                  <a:shade val="50000"/>
                </a:srgbClr>
              </a:solidFill>
              <a:prstDash val="solid"/>
              <a:miter lim="800000"/>
            </a:ln>
            <a:effectLst/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just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s-ES" sz="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alibri"/>
                  <a:ea typeface="Times New Roman" panose="02020603050405020304" pitchFamily="18" charset="0"/>
                  <a:cs typeface="Times New Roman" panose="02020603050405020304" pitchFamily="18" charset="0"/>
                </a:rPr>
                <a:t>Necesitan herramientas (habilidades y recursos) de apoyo</a:t>
              </a:r>
              <a:r>
                <a:rPr kumimoji="0" lang="es-ES" sz="9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alibri"/>
                  <a:ea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kumimoji="0" lang="es-ES" sz="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alibri"/>
                  <a:ea typeface="Times New Roman" panose="02020603050405020304" pitchFamily="18" charset="0"/>
                  <a:cs typeface="Times New Roman" panose="02020603050405020304" pitchFamily="18" charset="0"/>
                </a:rPr>
                <a:t>para incorporación social</a:t>
              </a:r>
              <a:r>
                <a:rPr kumimoji="0" lang="es-ES" sz="10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alibri"/>
                  <a:ea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kumimoji="0" lang="es-ES" sz="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alibri"/>
                  <a:ea typeface="Times New Roman" panose="02020603050405020304" pitchFamily="18" charset="0"/>
                  <a:cs typeface="Times New Roman" panose="02020603050405020304" pitchFamily="18" charset="0"/>
                </a:rPr>
                <a:t>y comunitaria</a:t>
              </a:r>
              <a:endParaRPr kumimoji="0" lang="es-ES" sz="12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endParaRPr>
            </a:p>
          </p:txBody>
        </p:sp>
        <p:sp>
          <p:nvSpPr>
            <p:cNvPr id="56" name="Rectángulo 55"/>
            <p:cNvSpPr/>
            <p:nvPr/>
          </p:nvSpPr>
          <p:spPr>
            <a:xfrm>
              <a:off x="0" y="918632"/>
              <a:ext cx="300552" cy="1042596"/>
            </a:xfrm>
            <a:prstGeom prst="rect">
              <a:avLst/>
            </a:prstGeom>
            <a:solidFill>
              <a:srgbClr val="006666"/>
            </a:solidFill>
            <a:ln w="12700" cap="flat" cmpd="sng" algn="ctr">
              <a:solidFill>
                <a:srgbClr val="5B9BD5">
                  <a:shade val="50000"/>
                </a:srgbClr>
              </a:solidFill>
              <a:prstDash val="solid"/>
              <a:miter lim="800000"/>
            </a:ln>
            <a:effectLst/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s-ES" sz="1000" b="1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alibri"/>
                  <a:ea typeface="Times New Roman" panose="02020603050405020304" pitchFamily="18" charset="0"/>
                  <a:cs typeface="Times New Roman" panose="02020603050405020304" pitchFamily="18" charset="0"/>
                </a:rPr>
                <a:t>GRAVE</a:t>
              </a:r>
              <a:endParaRPr kumimoji="0" lang="es-ES" sz="16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endParaRPr>
            </a:p>
          </p:txBody>
        </p:sp>
        <p:sp>
          <p:nvSpPr>
            <p:cNvPr id="57" name="Rectángulo 56"/>
            <p:cNvSpPr/>
            <p:nvPr/>
          </p:nvSpPr>
          <p:spPr>
            <a:xfrm>
              <a:off x="16932" y="2090726"/>
              <a:ext cx="300566" cy="1684851"/>
            </a:xfrm>
            <a:prstGeom prst="rect">
              <a:avLst/>
            </a:prstGeom>
            <a:solidFill>
              <a:srgbClr val="009A96"/>
            </a:solidFill>
            <a:ln w="12700" cap="flat" cmpd="sng" algn="ctr">
              <a:solidFill>
                <a:srgbClr val="CCFFFF"/>
              </a:solidFill>
              <a:prstDash val="solid"/>
              <a:miter lim="800000"/>
            </a:ln>
            <a:effectLst/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s-ES" sz="1050" b="1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alibri"/>
                  <a:ea typeface="Times New Roman" panose="02020603050405020304" pitchFamily="18" charset="0"/>
                  <a:cs typeface="Times New Roman" panose="02020603050405020304" pitchFamily="18" charset="0"/>
                </a:rPr>
                <a:t>MODERADO</a:t>
              </a:r>
              <a:endParaRPr kumimoji="0" lang="es-ES" sz="16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endParaRPr>
            </a:p>
          </p:txBody>
        </p:sp>
        <p:sp>
          <p:nvSpPr>
            <p:cNvPr id="58" name="Rectángulo 57"/>
            <p:cNvSpPr/>
            <p:nvPr/>
          </p:nvSpPr>
          <p:spPr>
            <a:xfrm>
              <a:off x="434396" y="2209801"/>
              <a:ext cx="1625599" cy="1464735"/>
            </a:xfrm>
            <a:prstGeom prst="rect">
              <a:avLst/>
            </a:prstGeom>
            <a:solidFill>
              <a:srgbClr val="009A96"/>
            </a:solidFill>
            <a:ln w="12700" cap="flat" cmpd="sng" algn="ctr">
              <a:solidFill>
                <a:srgbClr val="CCFFFF"/>
              </a:solidFill>
              <a:prstDash val="solid"/>
              <a:miter lim="800000"/>
            </a:ln>
            <a:effectLst/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s-ES" sz="1050" b="0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alibri"/>
                  <a:ea typeface="Times New Roman" panose="02020603050405020304" pitchFamily="18" charset="0"/>
                  <a:cs typeface="Times New Roman" panose="02020603050405020304" pitchFamily="18" charset="0"/>
                </a:rPr>
                <a:t>Personas que </a:t>
              </a:r>
              <a:r>
                <a:rPr kumimoji="0" lang="es-ES" sz="1050" b="0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alibri"/>
                  <a:ea typeface="Times New Roman" panose="02020603050405020304" pitchFamily="18" charset="0"/>
                  <a:cs typeface="Times New Roman" panose="02020603050405020304" pitchFamily="18" charset="0"/>
                </a:rPr>
                <a:t>necesitan previo a la inserción laboral un proceso de </a:t>
              </a:r>
              <a:r>
                <a:rPr kumimoji="0" lang="es-ES" sz="1050" b="0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alibri"/>
                  <a:ea typeface="Times New Roman" panose="02020603050405020304" pitchFamily="18" charset="0"/>
                  <a:cs typeface="Times New Roman" panose="02020603050405020304" pitchFamily="18" charset="0"/>
                </a:rPr>
                <a:t>acompañamiento</a:t>
              </a:r>
              <a:endParaRPr kumimoji="0" lang="es-ES" sz="16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endParaRPr>
            </a:p>
          </p:txBody>
        </p:sp>
        <p:sp>
          <p:nvSpPr>
            <p:cNvPr id="59" name="Rectángulo 58"/>
            <p:cNvSpPr/>
            <p:nvPr/>
          </p:nvSpPr>
          <p:spPr>
            <a:xfrm>
              <a:off x="2425700" y="2379115"/>
              <a:ext cx="1625599" cy="1139613"/>
            </a:xfrm>
            <a:prstGeom prst="rect">
              <a:avLst/>
            </a:prstGeom>
            <a:solidFill>
              <a:srgbClr val="009A96"/>
            </a:solidFill>
            <a:ln w="12700" cap="flat" cmpd="sng" algn="ctr">
              <a:solidFill>
                <a:srgbClr val="CCFFFF"/>
              </a:solidFill>
              <a:prstDash val="solid"/>
              <a:miter lim="800000"/>
            </a:ln>
            <a:effectLst/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s-ES" sz="800" b="1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alibri"/>
                  <a:ea typeface="Times New Roman" panose="02020603050405020304" pitchFamily="18" charset="0"/>
                  <a:cs typeface="Times New Roman" panose="02020603050405020304" pitchFamily="18" charset="0"/>
                </a:rPr>
                <a:t>Necesitan  continuidad en los procesos y apoyos para mantenimiento de situaciones normalizadas</a:t>
              </a:r>
              <a:endParaRPr kumimoji="0" lang="es-ES" sz="12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endParaRPr>
            </a:p>
          </p:txBody>
        </p:sp>
        <p:sp>
          <p:nvSpPr>
            <p:cNvPr id="60" name="Rectángulo 59"/>
            <p:cNvSpPr/>
            <p:nvPr/>
          </p:nvSpPr>
          <p:spPr>
            <a:xfrm>
              <a:off x="16932" y="3911566"/>
              <a:ext cx="285920" cy="1085750"/>
            </a:xfrm>
            <a:prstGeom prst="rect">
              <a:avLst/>
            </a:prstGeom>
            <a:solidFill>
              <a:srgbClr val="CCFFFF"/>
            </a:solidFill>
            <a:ln w="12700" cap="flat" cmpd="sng" algn="ctr">
              <a:solidFill>
                <a:srgbClr val="009A96"/>
              </a:solidFill>
              <a:prstDash val="solid"/>
              <a:miter lim="800000"/>
            </a:ln>
            <a:effectLst/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s-ES" sz="1100" b="1" i="0" u="none" strike="noStrike" kern="1200" cap="none" spc="0" normalizeH="0" baseline="0" noProof="0">
                  <a:ln>
                    <a:noFill/>
                  </a:ln>
                  <a:solidFill>
                    <a:srgbClr val="006666"/>
                  </a:solidFill>
                  <a:effectLst/>
                  <a:uLnTx/>
                  <a:uFillTx/>
                  <a:latin typeface="Calibri"/>
                  <a:ea typeface="Times New Roman" panose="02020603050405020304" pitchFamily="18" charset="0"/>
                  <a:cs typeface="Times New Roman" panose="02020603050405020304" pitchFamily="18" charset="0"/>
                </a:rPr>
                <a:t>LEVE</a:t>
              </a:r>
              <a:endParaRPr kumimoji="0" lang="es-ES" sz="12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endParaRPr>
            </a:p>
          </p:txBody>
        </p:sp>
        <p:sp>
          <p:nvSpPr>
            <p:cNvPr id="61" name="Rectángulo 60"/>
            <p:cNvSpPr/>
            <p:nvPr/>
          </p:nvSpPr>
          <p:spPr>
            <a:xfrm>
              <a:off x="434396" y="3894487"/>
              <a:ext cx="1695731" cy="1357149"/>
            </a:xfrm>
            <a:prstGeom prst="rect">
              <a:avLst/>
            </a:prstGeom>
            <a:solidFill>
              <a:srgbClr val="CCFFFF"/>
            </a:solidFill>
            <a:ln w="12700" cap="flat" cmpd="sng" algn="ctr">
              <a:solidFill>
                <a:srgbClr val="009A96"/>
              </a:solidFill>
              <a:prstDash val="solid"/>
              <a:miter lim="800000"/>
            </a:ln>
            <a:effectLst/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s-ES" sz="850" b="0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006666"/>
                  </a:solidFill>
                  <a:effectLst/>
                  <a:uLnTx/>
                  <a:uFillTx/>
                  <a:latin typeface="Calibri"/>
                  <a:ea typeface="Times New Roman" panose="02020603050405020304" pitchFamily="18" charset="0"/>
                  <a:cs typeface="Times New Roman" panose="02020603050405020304" pitchFamily="18" charset="0"/>
                </a:rPr>
                <a:t>Personas </a:t>
              </a:r>
              <a:r>
                <a:rPr kumimoji="0" lang="es-ES" sz="850" b="0" i="0" u="none" strike="noStrike" kern="1200" cap="none" spc="0" normalizeH="0" baseline="0" noProof="0" dirty="0">
                  <a:ln>
                    <a:noFill/>
                  </a:ln>
                  <a:solidFill>
                    <a:srgbClr val="006666"/>
                  </a:solidFill>
                  <a:effectLst/>
                  <a:uLnTx/>
                  <a:uFillTx/>
                  <a:latin typeface="Calibri"/>
                  <a:ea typeface="Times New Roman" panose="02020603050405020304" pitchFamily="18" charset="0"/>
                  <a:cs typeface="Times New Roman" panose="02020603050405020304" pitchFamily="18" charset="0"/>
                </a:rPr>
                <a:t>con necesidades especiales. </a:t>
              </a:r>
              <a:r>
                <a:rPr kumimoji="0" lang="es-ES" sz="850" b="0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006666"/>
                  </a:solidFill>
                  <a:effectLst/>
                  <a:uLnTx/>
                  <a:uFillTx/>
                  <a:latin typeface="Calibri"/>
                  <a:ea typeface="Times New Roman" panose="02020603050405020304" pitchFamily="18" charset="0"/>
                  <a:cs typeface="Times New Roman" panose="02020603050405020304" pitchFamily="18" charset="0"/>
                </a:rPr>
                <a:t>Quieren </a:t>
              </a:r>
              <a:r>
                <a:rPr kumimoji="0" lang="es-ES" sz="850" b="0" i="0" u="none" strike="noStrike" kern="1200" cap="none" spc="0" normalizeH="0" baseline="0" noProof="0" dirty="0">
                  <a:ln>
                    <a:noFill/>
                  </a:ln>
                  <a:solidFill>
                    <a:srgbClr val="006666"/>
                  </a:solidFill>
                  <a:effectLst/>
                  <a:uLnTx/>
                  <a:uFillTx/>
                  <a:latin typeface="Calibri"/>
                  <a:ea typeface="Times New Roman" panose="02020603050405020304" pitchFamily="18" charset="0"/>
                  <a:cs typeface="Times New Roman" panose="02020603050405020304" pitchFamily="18" charset="0"/>
                </a:rPr>
                <a:t>pero no </a:t>
              </a:r>
              <a:r>
                <a:rPr kumimoji="0" lang="es-ES" sz="850" b="0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006666"/>
                  </a:solidFill>
                  <a:effectLst/>
                  <a:uLnTx/>
                  <a:uFillTx/>
                  <a:latin typeface="Calibri"/>
                  <a:ea typeface="Times New Roman" panose="02020603050405020304" pitchFamily="18" charset="0"/>
                  <a:cs typeface="Times New Roman" panose="02020603050405020304" pitchFamily="18" charset="0"/>
                </a:rPr>
                <a:t>pueden y</a:t>
              </a:r>
              <a:r>
                <a:rPr kumimoji="0" lang="es-ES" sz="850" b="0" i="0" u="none" strike="noStrike" kern="1200" cap="none" spc="0" normalizeH="0" noProof="0" dirty="0" smtClean="0">
                  <a:ln>
                    <a:noFill/>
                  </a:ln>
                  <a:solidFill>
                    <a:srgbClr val="006666"/>
                  </a:solidFill>
                  <a:effectLst/>
                  <a:uLnTx/>
                  <a:uFillTx/>
                  <a:latin typeface="Calibri"/>
                  <a:ea typeface="Times New Roman" panose="02020603050405020304" pitchFamily="18" charset="0"/>
                  <a:cs typeface="Times New Roman" panose="02020603050405020304" pitchFamily="18" charset="0"/>
                </a:rPr>
                <a:t> necesitan un programa de apoyo.</a:t>
              </a:r>
              <a:endParaRPr kumimoji="0" lang="es-ES" sz="12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endParaRPr>
            </a:p>
          </p:txBody>
        </p:sp>
        <p:sp>
          <p:nvSpPr>
            <p:cNvPr id="62" name="Rectángulo 61"/>
            <p:cNvSpPr/>
            <p:nvPr/>
          </p:nvSpPr>
          <p:spPr>
            <a:xfrm>
              <a:off x="2484966" y="3911602"/>
              <a:ext cx="1625599" cy="914400"/>
            </a:xfrm>
            <a:prstGeom prst="rect">
              <a:avLst/>
            </a:prstGeom>
            <a:solidFill>
              <a:srgbClr val="CCFFFF"/>
            </a:solidFill>
            <a:ln w="12700" cap="flat" cmpd="sng" algn="ctr">
              <a:solidFill>
                <a:srgbClr val="009A96"/>
              </a:solidFill>
              <a:prstDash val="solid"/>
              <a:miter lim="800000"/>
            </a:ln>
            <a:effectLst/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s-ES" sz="1000" b="1" i="0" u="none" strike="noStrike" kern="1200" cap="none" spc="0" normalizeH="0" baseline="0" noProof="0">
                  <a:ln>
                    <a:noFill/>
                  </a:ln>
                  <a:solidFill>
                    <a:srgbClr val="006666"/>
                  </a:solidFill>
                  <a:effectLst/>
                  <a:uLnTx/>
                  <a:uFillTx/>
                  <a:latin typeface="Calibri"/>
                  <a:ea typeface="Times New Roman" panose="02020603050405020304" pitchFamily="18" charset="0"/>
                  <a:cs typeface="Times New Roman" panose="02020603050405020304" pitchFamily="18" charset="0"/>
                </a:rPr>
                <a:t>Necesitan  apoyos puntuales</a:t>
              </a:r>
              <a:endParaRPr kumimoji="0" lang="es-ES" sz="12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endParaRPr>
            </a:p>
          </p:txBody>
        </p:sp>
        <p:grpSp>
          <p:nvGrpSpPr>
            <p:cNvPr id="63" name="Grupo 62"/>
            <p:cNvGrpSpPr/>
            <p:nvPr/>
          </p:nvGrpSpPr>
          <p:grpSpPr>
            <a:xfrm>
              <a:off x="4392080" y="651933"/>
              <a:ext cx="1794934" cy="1032937"/>
              <a:chOff x="4392080" y="651933"/>
              <a:chExt cx="1794934" cy="1032937"/>
            </a:xfrm>
          </p:grpSpPr>
          <p:sp>
            <p:nvSpPr>
              <p:cNvPr id="87" name="Flecha a la derecha con muesca 86"/>
              <p:cNvSpPr/>
              <p:nvPr/>
            </p:nvSpPr>
            <p:spPr>
              <a:xfrm rot="16200000" flipH="1">
                <a:off x="4773078" y="270935"/>
                <a:ext cx="1032937" cy="1794934"/>
              </a:xfrm>
              <a:prstGeom prst="notchedRightArrow">
                <a:avLst/>
              </a:prstGeom>
              <a:solidFill>
                <a:srgbClr val="33CCCC"/>
              </a:solidFill>
              <a:ln w="12700" cap="flat" cmpd="sng" algn="ctr">
                <a:solidFill>
                  <a:srgbClr val="006666"/>
                </a:solidFill>
                <a:prstDash val="solid"/>
                <a:miter lim="800000"/>
              </a:ln>
              <a:effectLst/>
            </p:spPr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s-ES" sz="1800" b="0" i="0" u="none" strike="noStrike" kern="0" cap="none" spc="0" normalizeH="0" baseline="0" noProof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88" name="CuadroTexto 8"/>
              <p:cNvSpPr txBox="1"/>
              <p:nvPr/>
            </p:nvSpPr>
            <p:spPr>
              <a:xfrm>
                <a:off x="4895846" y="846664"/>
                <a:ext cx="965200" cy="707886"/>
              </a:xfrm>
              <a:prstGeom prst="rect">
                <a:avLst/>
              </a:prstGeom>
              <a:noFill/>
            </p:spPr>
            <p:txBody>
              <a:bodyPr wrap="square" rtlCol="0">
                <a:noAutofit/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s-ES" sz="750" b="1" i="0" u="none" strike="noStrike" kern="1200" cap="none" spc="0" normalizeH="0" baseline="0" noProof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1ª Fase: </a:t>
                </a:r>
                <a:r>
                  <a:rPr kumimoji="0" lang="es-ES" sz="750" b="0" i="0" u="none" strike="noStrike" kern="1200" cap="none" spc="0" normalizeH="0" baseline="0" noProof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Acogida – Diagnóstico – Firma de compromiso – plan trabajo</a:t>
                </a:r>
                <a:endParaRPr kumimoji="0" lang="es-ES" sz="12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</p:txBody>
          </p:sp>
        </p:grpSp>
        <p:grpSp>
          <p:nvGrpSpPr>
            <p:cNvPr id="64" name="Grupo 63"/>
            <p:cNvGrpSpPr/>
            <p:nvPr/>
          </p:nvGrpSpPr>
          <p:grpSpPr>
            <a:xfrm>
              <a:off x="4392080" y="1468970"/>
              <a:ext cx="1794934" cy="1032937"/>
              <a:chOff x="4392080" y="1468970"/>
              <a:chExt cx="1794934" cy="1032937"/>
            </a:xfrm>
          </p:grpSpPr>
          <p:sp>
            <p:nvSpPr>
              <p:cNvPr id="85" name="Flecha a la derecha con muesca 84"/>
              <p:cNvSpPr/>
              <p:nvPr/>
            </p:nvSpPr>
            <p:spPr>
              <a:xfrm rot="16200000" flipH="1">
                <a:off x="4773078" y="1087972"/>
                <a:ext cx="1032937" cy="1794934"/>
              </a:xfrm>
              <a:prstGeom prst="notchedRightArrow">
                <a:avLst/>
              </a:prstGeom>
              <a:solidFill>
                <a:srgbClr val="33CCCC"/>
              </a:solidFill>
              <a:ln w="12700" cap="flat" cmpd="sng" algn="ctr">
                <a:solidFill>
                  <a:srgbClr val="006666"/>
                </a:solidFill>
                <a:prstDash val="solid"/>
                <a:miter lim="800000"/>
              </a:ln>
              <a:effectLst/>
            </p:spPr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s-ES" sz="1800" b="0" i="0" u="none" strike="noStrike" kern="0" cap="none" spc="0" normalizeH="0" baseline="0" noProof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86" name="CuadroTexto 27"/>
              <p:cNvSpPr txBox="1"/>
              <p:nvPr/>
            </p:nvSpPr>
            <p:spPr>
              <a:xfrm>
                <a:off x="4789652" y="1684873"/>
                <a:ext cx="1176957" cy="603543"/>
              </a:xfrm>
              <a:prstGeom prst="rect">
                <a:avLst/>
              </a:prstGeom>
              <a:noFill/>
            </p:spPr>
            <p:txBody>
              <a:bodyPr wrap="square" rtlCol="0">
                <a:noAutofit/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s-ES" sz="700" b="1" i="0" u="none" strike="noStrike" kern="1200" cap="none" spc="0" normalizeH="0" baseline="0" noProof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2ª Fase</a:t>
                </a:r>
                <a:r>
                  <a:rPr kumimoji="0" lang="es-ES" sz="700" b="0" i="0" u="none" strike="noStrike" kern="1200" cap="none" spc="0" normalizeH="0" baseline="0" noProof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: ADQUISICIÓN CONOCIMIENTOS</a:t>
                </a:r>
                <a:endParaRPr kumimoji="0" lang="es-ES" sz="12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</p:txBody>
          </p:sp>
        </p:grpSp>
        <p:grpSp>
          <p:nvGrpSpPr>
            <p:cNvPr id="65" name="Grupo 64"/>
            <p:cNvGrpSpPr/>
            <p:nvPr/>
          </p:nvGrpSpPr>
          <p:grpSpPr>
            <a:xfrm>
              <a:off x="4392080" y="2286006"/>
              <a:ext cx="1794934" cy="1032937"/>
              <a:chOff x="4392080" y="2286006"/>
              <a:chExt cx="1794934" cy="1032937"/>
            </a:xfrm>
          </p:grpSpPr>
          <p:sp>
            <p:nvSpPr>
              <p:cNvPr id="83" name="Flecha a la derecha con muesca 82"/>
              <p:cNvSpPr/>
              <p:nvPr/>
            </p:nvSpPr>
            <p:spPr>
              <a:xfrm rot="16200000" flipH="1">
                <a:off x="4773078" y="1905008"/>
                <a:ext cx="1032937" cy="1794934"/>
              </a:xfrm>
              <a:prstGeom prst="notchedRightArrow">
                <a:avLst/>
              </a:prstGeom>
              <a:solidFill>
                <a:srgbClr val="33CCCC"/>
              </a:solidFill>
              <a:ln w="12700" cap="flat" cmpd="sng" algn="ctr">
                <a:solidFill>
                  <a:srgbClr val="006666"/>
                </a:solidFill>
                <a:prstDash val="solid"/>
                <a:miter lim="800000"/>
              </a:ln>
              <a:effectLst/>
            </p:spPr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s-ES" sz="1800" b="0" i="0" u="none" strike="noStrike" kern="0" cap="none" spc="0" normalizeH="0" baseline="0" noProof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84" name="CuadroTexto 30"/>
              <p:cNvSpPr txBox="1"/>
              <p:nvPr/>
            </p:nvSpPr>
            <p:spPr>
              <a:xfrm>
                <a:off x="4789743" y="2562201"/>
                <a:ext cx="1176866" cy="661720"/>
              </a:xfrm>
              <a:prstGeom prst="rect">
                <a:avLst/>
              </a:prstGeom>
              <a:noFill/>
            </p:spPr>
            <p:txBody>
              <a:bodyPr wrap="square" rtlCol="0">
                <a:noAutofit/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s-ES" sz="800" b="1" i="0" u="none" strike="noStrike" kern="1200" cap="none" spc="0" normalizeH="0" baseline="0" noProof="0" dirty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3ª Fase</a:t>
                </a:r>
                <a:r>
                  <a:rPr kumimoji="0" lang="es-ES" sz="600" b="1" i="0" u="none" strike="noStrike" kern="1200" cap="none" spc="0" normalizeH="0" baseline="0" noProof="0" dirty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: </a:t>
                </a:r>
                <a:r>
                  <a:rPr kumimoji="0" lang="es-ES" sz="6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ENTRENAMIENTO EN HABILIDADES</a:t>
                </a:r>
                <a:r>
                  <a:rPr kumimoji="0" lang="es-ES" sz="5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kumimoji="0" lang="es-ES" sz="6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SOCIALES Y PERSONALES. CONOCIMIENTO</a:t>
                </a:r>
                <a:r>
                  <a:rPr kumimoji="0" lang="es-ES" sz="8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ENTORNO</a:t>
                </a:r>
                <a:endParaRPr kumimoji="0" lang="es-ES" sz="1200" b="0" i="0" u="none" strike="noStrike" kern="0" cap="none" spc="0" normalizeH="0" baseline="0" noProof="0" dirty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</p:txBody>
          </p:sp>
        </p:grpSp>
        <p:grpSp>
          <p:nvGrpSpPr>
            <p:cNvPr id="66" name="Grupo 65"/>
            <p:cNvGrpSpPr/>
            <p:nvPr/>
          </p:nvGrpSpPr>
          <p:grpSpPr>
            <a:xfrm>
              <a:off x="4385728" y="3103043"/>
              <a:ext cx="1794934" cy="1032937"/>
              <a:chOff x="4385728" y="3103043"/>
              <a:chExt cx="1794934" cy="1032937"/>
            </a:xfrm>
          </p:grpSpPr>
          <p:sp>
            <p:nvSpPr>
              <p:cNvPr id="81" name="Flecha a la derecha con muesca 80"/>
              <p:cNvSpPr/>
              <p:nvPr/>
            </p:nvSpPr>
            <p:spPr>
              <a:xfrm rot="16200000" flipH="1">
                <a:off x="4766726" y="2722045"/>
                <a:ext cx="1032937" cy="1794934"/>
              </a:xfrm>
              <a:prstGeom prst="notchedRightArrow">
                <a:avLst/>
              </a:prstGeom>
              <a:solidFill>
                <a:srgbClr val="33CCCC"/>
              </a:solidFill>
              <a:ln w="12700" cap="flat" cmpd="sng" algn="ctr">
                <a:solidFill>
                  <a:srgbClr val="006666"/>
                </a:solidFill>
                <a:prstDash val="solid"/>
                <a:miter lim="800000"/>
              </a:ln>
              <a:effectLst/>
            </p:spPr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s-ES" sz="1800" b="0" i="0" u="none" strike="noStrike" kern="0" cap="none" spc="0" normalizeH="0" baseline="0" noProof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82" name="CuadroTexto 33"/>
              <p:cNvSpPr txBox="1"/>
              <p:nvPr/>
            </p:nvSpPr>
            <p:spPr>
              <a:xfrm>
                <a:off x="4777309" y="3555680"/>
                <a:ext cx="1261685" cy="523033"/>
              </a:xfrm>
              <a:prstGeom prst="rect">
                <a:avLst/>
              </a:prstGeom>
              <a:noFill/>
            </p:spPr>
            <p:txBody>
              <a:bodyPr wrap="square" rtlCol="0">
                <a:noAutofit/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s-ES" sz="800" b="1" i="0" u="none" strike="noStrike" kern="1200" cap="none" spc="0" normalizeH="0" baseline="0" noProof="0" dirty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4ª Fase: </a:t>
                </a:r>
                <a:r>
                  <a:rPr kumimoji="0" lang="es-ES" sz="6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FORMACIÓN ESPECIFICA ocupación laboral y social.</a:t>
                </a:r>
                <a:endParaRPr kumimoji="0" lang="es-ES" sz="1200" b="0" i="0" u="none" strike="noStrike" kern="0" cap="none" spc="0" normalizeH="0" baseline="0" noProof="0" dirty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</p:txBody>
          </p:sp>
        </p:grpSp>
        <p:grpSp>
          <p:nvGrpSpPr>
            <p:cNvPr id="67" name="Grupo 66"/>
            <p:cNvGrpSpPr/>
            <p:nvPr/>
          </p:nvGrpSpPr>
          <p:grpSpPr>
            <a:xfrm>
              <a:off x="4379375" y="3907384"/>
              <a:ext cx="1794934" cy="1173279"/>
              <a:chOff x="4379375" y="3907384"/>
              <a:chExt cx="1794934" cy="1173279"/>
            </a:xfrm>
          </p:grpSpPr>
          <p:sp>
            <p:nvSpPr>
              <p:cNvPr id="79" name="Flecha a la derecha con muesca 78"/>
              <p:cNvSpPr/>
              <p:nvPr/>
            </p:nvSpPr>
            <p:spPr>
              <a:xfrm rot="16200000" flipH="1">
                <a:off x="4760373" y="3526386"/>
                <a:ext cx="1032937" cy="1794934"/>
              </a:xfrm>
              <a:prstGeom prst="notchedRightArrow">
                <a:avLst/>
              </a:prstGeom>
              <a:solidFill>
                <a:srgbClr val="33CCCC"/>
              </a:solidFill>
              <a:ln w="12700" cap="flat" cmpd="sng" algn="ctr">
                <a:solidFill>
                  <a:srgbClr val="006666"/>
                </a:solidFill>
                <a:prstDash val="solid"/>
                <a:miter lim="800000"/>
              </a:ln>
              <a:effectLst/>
            </p:spPr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s-ES" sz="1800" b="0" i="0" u="none" strike="noStrike" kern="0" cap="none" spc="0" normalizeH="0" baseline="0" noProof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80" name="CuadroTexto 36"/>
              <p:cNvSpPr txBox="1"/>
              <p:nvPr/>
            </p:nvSpPr>
            <p:spPr>
              <a:xfrm>
                <a:off x="4790013" y="4333370"/>
                <a:ext cx="1071033" cy="747293"/>
              </a:xfrm>
              <a:prstGeom prst="rect">
                <a:avLst/>
              </a:prstGeom>
              <a:noFill/>
            </p:spPr>
            <p:txBody>
              <a:bodyPr wrap="square" rtlCol="0">
                <a:noAutofit/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s-ES" sz="800" b="1" i="0" u="none" strike="noStrike" kern="1200" cap="none" spc="0" normalizeH="0" baseline="0" noProof="0" dirty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5ª Fase: </a:t>
                </a:r>
                <a:r>
                  <a:rPr kumimoji="0" lang="es-ES" sz="6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INCORPORACIÓN A FORMACIÓN </a:t>
                </a:r>
                <a:r>
                  <a:rPr kumimoji="0" lang="es-ES" sz="600" b="1" i="0" u="none" strike="noStrike" kern="1200" cap="none" spc="0" normalizeH="0" baseline="0" noProof="0" dirty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PARA EL EMPLEO</a:t>
                </a:r>
                <a:endParaRPr kumimoji="0" lang="es-ES" sz="1200" b="0" i="0" u="none" strike="noStrike" kern="0" cap="none" spc="0" normalizeH="0" baseline="0" noProof="0" dirty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</p:txBody>
          </p:sp>
        </p:grpSp>
        <p:grpSp>
          <p:nvGrpSpPr>
            <p:cNvPr id="68" name="Grupo 67"/>
            <p:cNvGrpSpPr/>
            <p:nvPr/>
          </p:nvGrpSpPr>
          <p:grpSpPr>
            <a:xfrm>
              <a:off x="4379375" y="4711726"/>
              <a:ext cx="1794934" cy="1095894"/>
              <a:chOff x="4379375" y="4711726"/>
              <a:chExt cx="1794934" cy="1095894"/>
            </a:xfrm>
          </p:grpSpPr>
          <p:sp>
            <p:nvSpPr>
              <p:cNvPr id="77" name="Flecha a la derecha con muesca 76"/>
              <p:cNvSpPr/>
              <p:nvPr/>
            </p:nvSpPr>
            <p:spPr>
              <a:xfrm rot="16200000" flipH="1">
                <a:off x="4760373" y="4330728"/>
                <a:ext cx="1032937" cy="1794934"/>
              </a:xfrm>
              <a:prstGeom prst="notchedRightArrow">
                <a:avLst/>
              </a:prstGeom>
              <a:solidFill>
                <a:srgbClr val="33CCCC"/>
              </a:solidFill>
              <a:ln w="12700" cap="flat" cmpd="sng" algn="ctr">
                <a:solidFill>
                  <a:srgbClr val="006666"/>
                </a:solidFill>
                <a:prstDash val="solid"/>
                <a:miter lim="800000"/>
              </a:ln>
              <a:effectLst/>
            </p:spPr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s-ES" sz="1800" b="0" i="0" u="none" strike="noStrike" kern="0" cap="none" spc="0" normalizeH="0" baseline="0" noProof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78" name="CuadroTexto 39"/>
              <p:cNvSpPr txBox="1"/>
              <p:nvPr/>
            </p:nvSpPr>
            <p:spPr>
              <a:xfrm>
                <a:off x="4796581" y="5154708"/>
                <a:ext cx="985930" cy="652912"/>
              </a:xfrm>
              <a:prstGeom prst="rect">
                <a:avLst/>
              </a:prstGeom>
              <a:noFill/>
            </p:spPr>
            <p:txBody>
              <a:bodyPr wrap="square" rtlCol="0">
                <a:noAutofit/>
              </a:bodyPr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s-ES" sz="800" b="1" i="0" u="none" strike="noStrike" kern="1200" cap="none" spc="0" normalizeH="0" baseline="0" noProof="0" dirty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6ª Fase: </a:t>
                </a:r>
                <a:r>
                  <a:rPr kumimoji="0" lang="es-ES" sz="700" b="1" i="0" u="none" strike="noStrike" kern="1200" cap="none" spc="0" normalizeH="0" baseline="0" noProof="0" dirty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INSERCIÓN LABORAL</a:t>
                </a:r>
                <a:r>
                  <a:rPr kumimoji="0" lang="es-ES" sz="700" b="1" i="0" u="none" strike="noStrike" kern="1200" cap="none" spc="0" normalizeH="0" baseline="0" noProof="0" dirty="0" smtClean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. - SEGUIMIENTO</a:t>
                </a:r>
                <a:endParaRPr kumimoji="0" lang="es-ES" sz="1200" b="0" i="0" u="none" strike="noStrike" kern="0" cap="none" spc="0" normalizeH="0" baseline="0" noProof="0" dirty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</p:txBody>
          </p:sp>
        </p:grpSp>
        <p:grpSp>
          <p:nvGrpSpPr>
            <p:cNvPr id="69" name="Grupo 68"/>
            <p:cNvGrpSpPr/>
            <p:nvPr/>
          </p:nvGrpSpPr>
          <p:grpSpPr>
            <a:xfrm>
              <a:off x="6435710" y="918628"/>
              <a:ext cx="2516506" cy="1522336"/>
              <a:chOff x="6435710" y="918628"/>
              <a:chExt cx="2516506" cy="1522336"/>
            </a:xfrm>
          </p:grpSpPr>
          <p:sp>
            <p:nvSpPr>
              <p:cNvPr id="74" name="Rectángulo 73"/>
              <p:cNvSpPr/>
              <p:nvPr/>
            </p:nvSpPr>
            <p:spPr>
              <a:xfrm>
                <a:off x="6449428" y="918628"/>
                <a:ext cx="2491320" cy="387675"/>
              </a:xfrm>
              <a:prstGeom prst="rect">
                <a:avLst/>
              </a:prstGeom>
              <a:solidFill>
                <a:srgbClr val="66FFFF"/>
              </a:solidFill>
              <a:ln w="12700" cap="flat" cmpd="sng" algn="ctr">
                <a:solidFill>
                  <a:sysClr val="window" lastClr="FFFFFF"/>
                </a:solidFill>
                <a:prstDash val="solid"/>
                <a:miter lim="800000"/>
              </a:ln>
              <a:effectLst/>
            </p:spPr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s-ES" sz="1000" b="0" i="0" u="none" strike="noStrike" kern="1200" cap="none" spc="0" normalizeH="0" baseline="0" noProof="0">
                    <a:ln>
                      <a:noFill/>
                    </a:ln>
                    <a:solidFill>
                      <a:srgbClr val="006666"/>
                    </a:solidFill>
                    <a:effectLst/>
                    <a:uLnTx/>
                    <a:uFillTx/>
                    <a:latin typeface="Calibri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APOYO PERSONAL</a:t>
                </a:r>
                <a:endParaRPr kumimoji="0" lang="es-ES" sz="1200" b="0" i="0" u="none" strike="noStrike" kern="0" cap="none" spc="0" normalizeH="0" baseline="0" noProof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Times New Roman" panose="02020603050405020304" pitchFamily="18" charset="0"/>
                  <a:ea typeface="Times New Roman" panose="02020603050405020304" pitchFamily="18" charset="0"/>
                  <a:cs typeface="+mn-cs"/>
                </a:endParaRPr>
              </a:p>
            </p:txBody>
          </p:sp>
          <p:sp>
            <p:nvSpPr>
              <p:cNvPr id="75" name="Rectángulo 74"/>
              <p:cNvSpPr/>
              <p:nvPr/>
            </p:nvSpPr>
            <p:spPr>
              <a:xfrm>
                <a:off x="6449537" y="1223936"/>
                <a:ext cx="2491320" cy="1217028"/>
              </a:xfrm>
              <a:prstGeom prst="rect">
                <a:avLst/>
              </a:prstGeom>
              <a:solidFill>
                <a:srgbClr val="CCFFFF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s-ES" sz="1800" b="0" i="0" u="none" strike="noStrike" kern="0" cap="none" spc="0" normalizeH="0" baseline="0" noProof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76" name="Rectángulo 75"/>
              <p:cNvSpPr/>
              <p:nvPr/>
            </p:nvSpPr>
            <p:spPr>
              <a:xfrm>
                <a:off x="6435710" y="1288183"/>
                <a:ext cx="2516506" cy="1119572"/>
              </a:xfrm>
              <a:prstGeom prst="rect">
                <a:avLst/>
              </a:prstGeom>
            </p:spPr>
            <p:txBody>
              <a:bodyPr wrap="square">
                <a:noAutofit/>
              </a:bodyPr>
              <a:lstStyle/>
              <a:p>
                <a:pPr marL="0" marR="0" lvl="0" indent="0" algn="just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s-ES" sz="8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6666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A través de la metodología de acompañamiento desde el cual se articulan un conjunto de acciones, de carácter individualizado, dirigidas a proporcionar un adecuado soporte personal, planificado, pactado  y coherente, que facilite la adopción de compromisos que potencien su desarrollo personal, sus cualidades y capacidades, desde la implicación en su propio proceso de inclusión personal y social </a:t>
                </a:r>
                <a:endParaRPr kumimoji="0" lang="es-ES" sz="1200" b="0" i="0" u="none" strike="noStrike" kern="0" cap="none" spc="0" normalizeH="0" baseline="0" noProof="0" dirty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</p:txBody>
          </p:sp>
        </p:grpSp>
        <p:grpSp>
          <p:nvGrpSpPr>
            <p:cNvPr id="70" name="Grupo 69"/>
            <p:cNvGrpSpPr/>
            <p:nvPr/>
          </p:nvGrpSpPr>
          <p:grpSpPr>
            <a:xfrm>
              <a:off x="6405130" y="3574671"/>
              <a:ext cx="2560321" cy="1698936"/>
              <a:chOff x="6405130" y="3574671"/>
              <a:chExt cx="2560321" cy="1698936"/>
            </a:xfrm>
          </p:grpSpPr>
          <p:sp>
            <p:nvSpPr>
              <p:cNvPr id="71" name="Rectángulo 70"/>
              <p:cNvSpPr/>
              <p:nvPr/>
            </p:nvSpPr>
            <p:spPr>
              <a:xfrm>
                <a:off x="6448305" y="3574671"/>
                <a:ext cx="2491318" cy="336929"/>
              </a:xfrm>
              <a:prstGeom prst="rect">
                <a:avLst/>
              </a:prstGeom>
              <a:solidFill>
                <a:srgbClr val="66FFFF"/>
              </a:solidFill>
              <a:ln w="12700" cap="flat" cmpd="sng" algn="ctr">
                <a:solidFill>
                  <a:sysClr val="window" lastClr="FFFFFF"/>
                </a:solidFill>
                <a:prstDash val="solid"/>
                <a:miter lim="800000"/>
              </a:ln>
              <a:effectLst/>
            </p:spPr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s-ES" sz="1000" b="0" i="0" u="none" strike="noStrike" kern="1200" cap="none" spc="0" normalizeH="0" baseline="0" noProof="0">
                    <a:ln>
                      <a:noFill/>
                    </a:ln>
                    <a:solidFill>
                      <a:srgbClr val="006666"/>
                    </a:solidFill>
                    <a:effectLst/>
                    <a:uLnTx/>
                    <a:uFillTx/>
                    <a:latin typeface="Calibri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APOYOS Y ACCIONES COMPLEMENTARIAS</a:t>
                </a:r>
                <a:endParaRPr kumimoji="0" lang="es-ES" sz="1200" b="0" i="0" u="none" strike="noStrike" kern="0" cap="none" spc="0" normalizeH="0" baseline="0" noProof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Times New Roman" panose="02020603050405020304" pitchFamily="18" charset="0"/>
                  <a:ea typeface="Times New Roman" panose="02020603050405020304" pitchFamily="18" charset="0"/>
                  <a:cs typeface="+mn-cs"/>
                </a:endParaRPr>
              </a:p>
            </p:txBody>
          </p:sp>
          <p:sp>
            <p:nvSpPr>
              <p:cNvPr id="72" name="Rectángulo 71"/>
              <p:cNvSpPr/>
              <p:nvPr/>
            </p:nvSpPr>
            <p:spPr>
              <a:xfrm>
                <a:off x="6448305" y="3973451"/>
                <a:ext cx="2491318" cy="793770"/>
              </a:xfrm>
              <a:prstGeom prst="rect">
                <a:avLst/>
              </a:prstGeom>
              <a:solidFill>
                <a:srgbClr val="CCFFFF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s-ES" sz="1800" b="0" i="0" u="none" strike="noStrike" kern="0" cap="none" spc="0" normalizeH="0" baseline="0" noProof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73" name="Rectángulo 72"/>
              <p:cNvSpPr/>
              <p:nvPr/>
            </p:nvSpPr>
            <p:spPr>
              <a:xfrm>
                <a:off x="6405130" y="3973452"/>
                <a:ext cx="2560321" cy="1300155"/>
              </a:xfrm>
              <a:prstGeom prst="rect">
                <a:avLst/>
              </a:prstGeom>
            </p:spPr>
            <p:txBody>
              <a:bodyPr wrap="square">
                <a:noAutofit/>
              </a:bodyPr>
              <a:lstStyle/>
              <a:p>
                <a:pPr marL="0" marR="0" lvl="0" indent="0" algn="just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s-ES" sz="8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6666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Aquellas estrategias, acciones, dispositivos, nuevos recursos o figuras a potenciar que nos permitan reforzar, facilitar y complementar la incorporación para la formación e inserción social en recursos y servicios de personas con necesidades especiales. </a:t>
                </a:r>
                <a:endParaRPr kumimoji="0" lang="es-ES" sz="1200" b="0" i="0" u="none" strike="noStrike" kern="0" cap="none" spc="0" normalizeH="0" baseline="0" noProof="0" dirty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24506520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ángulo 2"/>
          <p:cNvSpPr/>
          <p:nvPr/>
        </p:nvSpPr>
        <p:spPr>
          <a:xfrm>
            <a:off x="1286933" y="713341"/>
            <a:ext cx="10457392" cy="40718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fontAlgn="base">
              <a:lnSpc>
                <a:spcPct val="115000"/>
              </a:lnSpc>
              <a:spcAft>
                <a:spcPts val="600"/>
              </a:spcAft>
            </a:pPr>
            <a:r>
              <a:rPr lang="es-ES" sz="1600" b="1" u="sng" dirty="0">
                <a:solidFill>
                  <a:srgbClr val="006666"/>
                </a:solidFill>
              </a:rPr>
              <a:t>5</a:t>
            </a:r>
            <a:r>
              <a:rPr lang="es-ES" sz="1600" b="1" u="sng" dirty="0" smtClean="0">
                <a:solidFill>
                  <a:srgbClr val="006666"/>
                </a:solidFill>
              </a:rPr>
              <a:t>.- EL PROCESO DE INCORPORACIÓN SOCIO-LABORAL</a:t>
            </a:r>
          </a:p>
          <a:p>
            <a:endParaRPr lang="es-ES" sz="1600" dirty="0" smtClean="0"/>
          </a:p>
          <a:p>
            <a:pPr marL="285750" indent="-285750" algn="just" fontAlgn="base">
              <a:buFont typeface="Wingdings" panose="05000000000000000000" pitchFamily="2" charset="2"/>
              <a:buChar char="q"/>
            </a:pPr>
            <a:r>
              <a:rPr lang="es-ES" sz="1400" dirty="0" smtClean="0">
                <a:solidFill>
                  <a:srgbClr val="006666"/>
                </a:solidFill>
              </a:rPr>
              <a:t>El empleo </a:t>
            </a:r>
            <a:r>
              <a:rPr lang="es-ES" sz="1400" dirty="0">
                <a:solidFill>
                  <a:srgbClr val="006666"/>
                </a:solidFill>
              </a:rPr>
              <a:t>es una de las principales vías de inserción social y mecanismo básico para la participación social, por ello, no podemos perder de vista su carácter instrumental para la mejora de la calidad de vida de las personas. </a:t>
            </a:r>
            <a:endParaRPr lang="es-ES" sz="1400" dirty="0" smtClean="0">
              <a:solidFill>
                <a:srgbClr val="006666"/>
              </a:solidFill>
            </a:endParaRPr>
          </a:p>
          <a:p>
            <a:pPr algn="just" fontAlgn="base"/>
            <a:endParaRPr lang="es-ES" sz="1400" dirty="0">
              <a:solidFill>
                <a:srgbClr val="006666"/>
              </a:solidFill>
            </a:endParaRPr>
          </a:p>
          <a:p>
            <a:pPr marL="285750" indent="-285750" algn="just" fontAlgn="base">
              <a:buFont typeface="Wingdings" panose="05000000000000000000" pitchFamily="2" charset="2"/>
              <a:buChar char="q"/>
            </a:pPr>
            <a:r>
              <a:rPr lang="es-ES" sz="1400" dirty="0">
                <a:solidFill>
                  <a:srgbClr val="006666"/>
                </a:solidFill>
              </a:rPr>
              <a:t>Por ello es importante que consideremos la existencia de un Itinerario de Inserción donde se señalen las metas personales y las acciones de inserción a desarrollar. La existencia de un acuerdo de estas características enmarca y da sentido al proceso de inserción sociolaboral, a través del cual la persona participa en un programa, en relación con un/una profesional cualificado/a, que contribuye a mejorar el desenvolvimiento autónomo y la integración social. </a:t>
            </a:r>
          </a:p>
          <a:p>
            <a:pPr marL="285750" indent="-285750" algn="just" fontAlgn="base">
              <a:buFont typeface="Wingdings" panose="05000000000000000000" pitchFamily="2" charset="2"/>
              <a:buChar char="q"/>
            </a:pPr>
            <a:endParaRPr lang="es-ES" sz="1400" dirty="0">
              <a:solidFill>
                <a:srgbClr val="006666"/>
              </a:solidFill>
            </a:endParaRPr>
          </a:p>
          <a:p>
            <a:pPr marL="285750" indent="-285750" algn="just" fontAlgn="base">
              <a:buFont typeface="Wingdings" panose="05000000000000000000" pitchFamily="2" charset="2"/>
              <a:buChar char="q"/>
            </a:pPr>
            <a:r>
              <a:rPr lang="es-ES" sz="1400" dirty="0">
                <a:solidFill>
                  <a:srgbClr val="006666"/>
                </a:solidFill>
              </a:rPr>
              <a:t>El procedimiento se iniciará previa solicitud de la persona interesada o de su trabajador/a social de referencia en los servicios sociales municipales o de su orientador/a laboral de </a:t>
            </a:r>
            <a:r>
              <a:rPr lang="es-ES" sz="1400" dirty="0" smtClean="0">
                <a:solidFill>
                  <a:srgbClr val="006666"/>
                </a:solidFill>
              </a:rPr>
              <a:t>Behargintza.</a:t>
            </a:r>
          </a:p>
          <a:p>
            <a:pPr marL="285750" indent="-285750" algn="just" fontAlgn="base">
              <a:buFont typeface="Wingdings" panose="05000000000000000000" pitchFamily="2" charset="2"/>
              <a:buChar char="q"/>
            </a:pPr>
            <a:endParaRPr lang="es-ES" sz="1400" dirty="0">
              <a:solidFill>
                <a:srgbClr val="006666"/>
              </a:solidFill>
            </a:endParaRPr>
          </a:p>
          <a:p>
            <a:pPr algn="just" fontAlgn="base">
              <a:lnSpc>
                <a:spcPct val="115000"/>
              </a:lnSpc>
              <a:spcAft>
                <a:spcPts val="600"/>
              </a:spcAft>
            </a:pPr>
            <a:endParaRPr lang="es-ES" sz="1600" b="1" u="sng" dirty="0">
              <a:solidFill>
                <a:srgbClr val="006666"/>
              </a:solidFill>
            </a:endParaRPr>
          </a:p>
          <a:p>
            <a:pPr algn="just" fontAlgn="base">
              <a:lnSpc>
                <a:spcPct val="115000"/>
              </a:lnSpc>
              <a:spcAft>
                <a:spcPts val="600"/>
              </a:spcAft>
            </a:pPr>
            <a:endParaRPr lang="es-ES" sz="1600" b="1" u="sng" dirty="0" smtClean="0">
              <a:solidFill>
                <a:srgbClr val="006666"/>
              </a:solidFill>
            </a:endParaRPr>
          </a:p>
          <a:p>
            <a:pPr algn="just" fontAlgn="base">
              <a:lnSpc>
                <a:spcPct val="115000"/>
              </a:lnSpc>
              <a:spcAft>
                <a:spcPts val="600"/>
              </a:spcAft>
            </a:pPr>
            <a:endParaRPr lang="es-ES" sz="1600" b="1" u="sng" dirty="0" smtClean="0">
              <a:solidFill>
                <a:srgbClr val="006666"/>
              </a:solidFill>
            </a:endParaRPr>
          </a:p>
        </p:txBody>
      </p:sp>
      <p:sp>
        <p:nvSpPr>
          <p:cNvPr id="2" name="Marcador de pie de página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" dirty="0">
                <a:solidFill>
                  <a:schemeClr val="bg1">
                    <a:lumMod val="75000"/>
                  </a:schemeClr>
                </a:solidFill>
              </a:rPr>
              <a:t>Gizarte eta </a:t>
            </a:r>
            <a:r>
              <a:rPr lang="es-ES" dirty="0" err="1">
                <a:solidFill>
                  <a:schemeClr val="bg1">
                    <a:lumMod val="75000"/>
                  </a:schemeClr>
                </a:solidFill>
              </a:rPr>
              <a:t>lanerako</a:t>
            </a:r>
            <a:r>
              <a:rPr lang="es-ES" dirty="0">
                <a:solidFill>
                  <a:schemeClr val="bg1">
                    <a:lumMod val="75000"/>
                  </a:schemeClr>
                </a:solidFill>
              </a:rPr>
              <a:t> </a:t>
            </a:r>
            <a:r>
              <a:rPr lang="es-ES" dirty="0" err="1">
                <a:solidFill>
                  <a:schemeClr val="bg1">
                    <a:lumMod val="75000"/>
                  </a:schemeClr>
                </a:solidFill>
              </a:rPr>
              <a:t>laguntza</a:t>
            </a:r>
            <a:r>
              <a:rPr lang="es-ES" dirty="0">
                <a:solidFill>
                  <a:schemeClr val="bg1">
                    <a:lumMod val="75000"/>
                  </a:schemeClr>
                </a:solidFill>
              </a:rPr>
              <a:t> </a:t>
            </a:r>
            <a:r>
              <a:rPr lang="es-ES" dirty="0" err="1">
                <a:solidFill>
                  <a:schemeClr val="bg1">
                    <a:lumMod val="75000"/>
                  </a:schemeClr>
                </a:solidFill>
              </a:rPr>
              <a:t>zerbitzua</a:t>
            </a:r>
            <a:r>
              <a:rPr lang="es-ES" dirty="0">
                <a:solidFill>
                  <a:schemeClr val="bg1">
                    <a:lumMod val="75000"/>
                  </a:schemeClr>
                </a:solidFill>
              </a:rPr>
              <a:t>   </a:t>
            </a:r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AD008-5850-46A3-9836-6D68301D38A9}" type="slidenum">
              <a:rPr lang="es-ES" smtClean="0"/>
              <a:t>8</a:t>
            </a:fld>
            <a:endParaRPr lang="es-ES"/>
          </a:p>
        </p:txBody>
      </p:sp>
      <p:sp>
        <p:nvSpPr>
          <p:cNvPr id="7" name="Rectángulo 6"/>
          <p:cNvSpPr/>
          <p:nvPr/>
        </p:nvSpPr>
        <p:spPr>
          <a:xfrm>
            <a:off x="0" y="0"/>
            <a:ext cx="1286933" cy="6858000"/>
          </a:xfrm>
          <a:prstGeom prst="rect">
            <a:avLst/>
          </a:prstGeom>
          <a:gradFill flip="none" rotWithShape="1">
            <a:gsLst>
              <a:gs pos="0">
                <a:srgbClr val="006666">
                  <a:tint val="66000"/>
                  <a:satMod val="160000"/>
                </a:srgbClr>
              </a:gs>
              <a:gs pos="50000">
                <a:srgbClr val="006666">
                  <a:tint val="44500"/>
                  <a:satMod val="160000"/>
                </a:srgbClr>
              </a:gs>
              <a:gs pos="100000">
                <a:srgbClr val="006666">
                  <a:tint val="23500"/>
                  <a:satMod val="160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8" name="Imagen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973945" y="0"/>
            <a:ext cx="2218055" cy="9010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65907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ángulo 2"/>
          <p:cNvSpPr/>
          <p:nvPr/>
        </p:nvSpPr>
        <p:spPr>
          <a:xfrm>
            <a:off x="1286933" y="1189591"/>
            <a:ext cx="10457392" cy="461664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s-ES" sz="1400" b="1" dirty="0">
                <a:solidFill>
                  <a:srgbClr val="006666"/>
                </a:solidFill>
              </a:rPr>
              <a:t>FASE 1.- ACOGIDA – DIAGNÓSTICO DE NECESIDADES – VALORACIÓN </a:t>
            </a:r>
            <a:r>
              <a:rPr lang="es-ES" sz="1400" b="1" dirty="0" smtClean="0">
                <a:solidFill>
                  <a:srgbClr val="006666"/>
                </a:solidFill>
              </a:rPr>
              <a:t>IDONEIDAD</a:t>
            </a:r>
          </a:p>
          <a:p>
            <a:pPr algn="just"/>
            <a:endParaRPr lang="es-ES" sz="1400" b="1" dirty="0">
              <a:solidFill>
                <a:srgbClr val="006666"/>
              </a:solidFill>
            </a:endParaRPr>
          </a:p>
          <a:p>
            <a:pPr marL="285750" lvl="0" indent="-285750" algn="just">
              <a:buFont typeface="Wingdings" panose="05000000000000000000" pitchFamily="2" charset="2"/>
              <a:buChar char="§"/>
            </a:pPr>
            <a:r>
              <a:rPr lang="es-ES" sz="1400" dirty="0">
                <a:solidFill>
                  <a:srgbClr val="006666"/>
                </a:solidFill>
              </a:rPr>
              <a:t>Valoración del perfil y adecuación al programa de acompañamiento.</a:t>
            </a:r>
          </a:p>
          <a:p>
            <a:pPr marL="285750" lvl="0" indent="-285750" algn="just">
              <a:buFont typeface="Wingdings" panose="05000000000000000000" pitchFamily="2" charset="2"/>
              <a:buChar char="§"/>
            </a:pPr>
            <a:r>
              <a:rPr lang="es-ES" sz="1400" dirty="0">
                <a:solidFill>
                  <a:srgbClr val="006666"/>
                </a:solidFill>
              </a:rPr>
              <a:t>Identificar las necesidades, habilidades funcionales, aptitudes, logros, intereses y conocimientos sobre las distintas áreas, personales y sociales para planificar el itinerario individual de inserción.</a:t>
            </a:r>
          </a:p>
          <a:p>
            <a:pPr marL="285750" lvl="0" indent="-285750" algn="just">
              <a:buFont typeface="Wingdings" panose="05000000000000000000" pitchFamily="2" charset="2"/>
              <a:buChar char="§"/>
            </a:pPr>
            <a:r>
              <a:rPr lang="es-ES" sz="1400" dirty="0">
                <a:solidFill>
                  <a:srgbClr val="006666"/>
                </a:solidFill>
              </a:rPr>
              <a:t>Acogida, valoración conjunta y diseño del itinerario individualizado - Plan de trabajo compartido – Firma de compromiso.</a:t>
            </a:r>
          </a:p>
          <a:p>
            <a:pPr algn="just"/>
            <a:r>
              <a:rPr lang="es-ES" sz="1400" dirty="0">
                <a:solidFill>
                  <a:srgbClr val="006666"/>
                </a:solidFill>
              </a:rPr>
              <a:t> </a:t>
            </a:r>
          </a:p>
          <a:p>
            <a:pPr algn="just"/>
            <a:r>
              <a:rPr lang="es-ES" sz="1400" b="1" dirty="0">
                <a:solidFill>
                  <a:srgbClr val="006666"/>
                </a:solidFill>
              </a:rPr>
              <a:t>FASE 2.- ADQUISICIÓN DE </a:t>
            </a:r>
            <a:r>
              <a:rPr lang="es-ES" sz="1400" b="1" dirty="0" smtClean="0">
                <a:solidFill>
                  <a:srgbClr val="006666"/>
                </a:solidFill>
              </a:rPr>
              <a:t>CONOCIMIENTOS</a:t>
            </a:r>
          </a:p>
          <a:p>
            <a:pPr algn="just"/>
            <a:endParaRPr lang="es-ES" sz="1400" b="1" dirty="0">
              <a:solidFill>
                <a:srgbClr val="006666"/>
              </a:solidFill>
            </a:endParaRPr>
          </a:p>
          <a:p>
            <a:pPr marL="285750" lvl="0" indent="-285750" algn="just">
              <a:buFont typeface="Wingdings" panose="05000000000000000000" pitchFamily="2" charset="2"/>
              <a:buChar char="§"/>
            </a:pPr>
            <a:r>
              <a:rPr lang="es-ES" sz="1400" dirty="0">
                <a:solidFill>
                  <a:srgbClr val="006666"/>
                </a:solidFill>
              </a:rPr>
              <a:t>Aprendizaje y desarrollo de habilidades personales, sociales y laborales.</a:t>
            </a:r>
          </a:p>
          <a:p>
            <a:pPr marL="285750" lvl="0" indent="-285750" algn="just">
              <a:buFont typeface="Wingdings" panose="05000000000000000000" pitchFamily="2" charset="2"/>
              <a:buChar char="§"/>
            </a:pPr>
            <a:r>
              <a:rPr lang="es-ES" sz="1400" dirty="0">
                <a:solidFill>
                  <a:srgbClr val="006666"/>
                </a:solidFill>
              </a:rPr>
              <a:t>Reforzar y mantener su autonomía personal y económica (Solicitud de ayudas</a:t>
            </a:r>
            <a:r>
              <a:rPr lang="es-ES" sz="1400" dirty="0" smtClean="0">
                <a:solidFill>
                  <a:srgbClr val="006666"/>
                </a:solidFill>
              </a:rPr>
              <a:t>, etc</a:t>
            </a:r>
            <a:r>
              <a:rPr lang="es-ES" sz="1400" dirty="0">
                <a:solidFill>
                  <a:srgbClr val="006666"/>
                </a:solidFill>
              </a:rPr>
              <a:t>.,).</a:t>
            </a:r>
          </a:p>
          <a:p>
            <a:pPr marL="285750" lvl="0" indent="-285750" algn="just">
              <a:buFont typeface="Wingdings" panose="05000000000000000000" pitchFamily="2" charset="2"/>
              <a:buChar char="§"/>
            </a:pPr>
            <a:r>
              <a:rPr lang="es-ES" sz="1400" dirty="0">
                <a:solidFill>
                  <a:srgbClr val="006666"/>
                </a:solidFill>
              </a:rPr>
              <a:t>Conocimientos básicos para la vida diaria, información sobre recursos, habilidades sociales y personales, desarrollo personal.</a:t>
            </a:r>
          </a:p>
          <a:p>
            <a:pPr marL="285750" lvl="0" indent="-285750" algn="just">
              <a:buFont typeface="Wingdings" panose="05000000000000000000" pitchFamily="2" charset="2"/>
              <a:buChar char="§"/>
            </a:pPr>
            <a:r>
              <a:rPr lang="es-ES" sz="1400" dirty="0">
                <a:solidFill>
                  <a:srgbClr val="006666"/>
                </a:solidFill>
              </a:rPr>
              <a:t>Desarrollo personal / </a:t>
            </a:r>
            <a:r>
              <a:rPr lang="es-ES" sz="1400" dirty="0" smtClean="0">
                <a:solidFill>
                  <a:srgbClr val="006666"/>
                </a:solidFill>
              </a:rPr>
              <a:t>autoconocimiento, </a:t>
            </a:r>
            <a:r>
              <a:rPr lang="es-ES" sz="1400" dirty="0">
                <a:solidFill>
                  <a:srgbClr val="006666"/>
                </a:solidFill>
              </a:rPr>
              <a:t>habilidades sociales (autoestima, asertividad, motivación y atribuciones…..).</a:t>
            </a:r>
          </a:p>
          <a:p>
            <a:pPr marL="285750" lvl="0" indent="-285750" algn="just">
              <a:buFont typeface="Wingdings" panose="05000000000000000000" pitchFamily="2" charset="2"/>
              <a:buChar char="§"/>
            </a:pPr>
            <a:r>
              <a:rPr lang="es-ES" sz="1400" dirty="0">
                <a:solidFill>
                  <a:srgbClr val="006666"/>
                </a:solidFill>
              </a:rPr>
              <a:t>Apoyo y ayuda para el mantenimiento de la autonomía.</a:t>
            </a:r>
          </a:p>
          <a:p>
            <a:pPr algn="just"/>
            <a:r>
              <a:rPr lang="es-ES" sz="1400" dirty="0">
                <a:solidFill>
                  <a:srgbClr val="006666"/>
                </a:solidFill>
              </a:rPr>
              <a:t> </a:t>
            </a:r>
          </a:p>
          <a:p>
            <a:pPr algn="just"/>
            <a:r>
              <a:rPr lang="es-ES" sz="1400" b="1" dirty="0">
                <a:solidFill>
                  <a:srgbClr val="006666"/>
                </a:solidFill>
              </a:rPr>
              <a:t>FASE 3.- ENTRENAMIENTO EN HABILIDADES SOCIALES Y PERSONALES. </a:t>
            </a:r>
            <a:endParaRPr lang="es-ES" sz="1400" b="1" dirty="0" smtClean="0">
              <a:solidFill>
                <a:srgbClr val="006666"/>
              </a:solidFill>
            </a:endParaRPr>
          </a:p>
          <a:p>
            <a:pPr algn="just"/>
            <a:endParaRPr lang="es-ES" sz="1400" b="1" dirty="0">
              <a:solidFill>
                <a:srgbClr val="006666"/>
              </a:solidFill>
            </a:endParaRPr>
          </a:p>
          <a:p>
            <a:pPr marL="285750" lvl="0" indent="-285750" algn="just">
              <a:buFont typeface="Wingdings" panose="05000000000000000000" pitchFamily="2" charset="2"/>
              <a:buChar char="§"/>
            </a:pPr>
            <a:r>
              <a:rPr lang="es-ES" sz="1400" dirty="0">
                <a:solidFill>
                  <a:srgbClr val="006666"/>
                </a:solidFill>
              </a:rPr>
              <a:t>Entrenamiento en hábitos y habilidades pre-laborales. </a:t>
            </a:r>
          </a:p>
          <a:p>
            <a:pPr marL="285750" lvl="0" indent="-285750" algn="just">
              <a:buFont typeface="Wingdings" panose="05000000000000000000" pitchFamily="2" charset="2"/>
              <a:buChar char="§"/>
            </a:pPr>
            <a:r>
              <a:rPr lang="es-ES" sz="1400" dirty="0">
                <a:solidFill>
                  <a:srgbClr val="006666"/>
                </a:solidFill>
              </a:rPr>
              <a:t>Servicios y recursos de acogida y orientación socio educativa. </a:t>
            </a:r>
          </a:p>
          <a:p>
            <a:pPr marL="285750" lvl="0" indent="-285750" algn="just">
              <a:buFont typeface="Wingdings" panose="05000000000000000000" pitchFamily="2" charset="2"/>
              <a:buChar char="§"/>
            </a:pPr>
            <a:r>
              <a:rPr lang="es-ES" sz="1400" dirty="0">
                <a:solidFill>
                  <a:srgbClr val="006666"/>
                </a:solidFill>
              </a:rPr>
              <a:t>Aplicación práctica de las habilidades sociales. </a:t>
            </a:r>
          </a:p>
          <a:p>
            <a:pPr marL="285750" lvl="0" indent="-285750" algn="just">
              <a:buFont typeface="Wingdings" panose="05000000000000000000" pitchFamily="2" charset="2"/>
              <a:buChar char="§"/>
            </a:pPr>
            <a:r>
              <a:rPr lang="es-ES" sz="1400" dirty="0">
                <a:solidFill>
                  <a:srgbClr val="006666"/>
                </a:solidFill>
              </a:rPr>
              <a:t>Conocimiento del entorno. </a:t>
            </a:r>
            <a:endParaRPr lang="es-ES" sz="1400" dirty="0" smtClean="0">
              <a:solidFill>
                <a:srgbClr val="006666"/>
              </a:solidFill>
            </a:endParaRPr>
          </a:p>
        </p:txBody>
      </p:sp>
      <p:sp>
        <p:nvSpPr>
          <p:cNvPr id="2" name="Marcador de pie de página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" dirty="0">
                <a:solidFill>
                  <a:schemeClr val="bg1">
                    <a:lumMod val="75000"/>
                  </a:schemeClr>
                </a:solidFill>
              </a:rPr>
              <a:t>Gizarte eta </a:t>
            </a:r>
            <a:r>
              <a:rPr lang="es-ES" dirty="0" err="1">
                <a:solidFill>
                  <a:schemeClr val="bg1">
                    <a:lumMod val="75000"/>
                  </a:schemeClr>
                </a:solidFill>
              </a:rPr>
              <a:t>lanerako</a:t>
            </a:r>
            <a:r>
              <a:rPr lang="es-ES" dirty="0">
                <a:solidFill>
                  <a:schemeClr val="bg1">
                    <a:lumMod val="75000"/>
                  </a:schemeClr>
                </a:solidFill>
              </a:rPr>
              <a:t> </a:t>
            </a:r>
            <a:r>
              <a:rPr lang="es-ES" dirty="0" err="1">
                <a:solidFill>
                  <a:schemeClr val="bg1">
                    <a:lumMod val="75000"/>
                  </a:schemeClr>
                </a:solidFill>
              </a:rPr>
              <a:t>laguntza</a:t>
            </a:r>
            <a:r>
              <a:rPr lang="es-ES" dirty="0">
                <a:solidFill>
                  <a:schemeClr val="bg1">
                    <a:lumMod val="75000"/>
                  </a:schemeClr>
                </a:solidFill>
              </a:rPr>
              <a:t> </a:t>
            </a:r>
            <a:r>
              <a:rPr lang="es-ES" dirty="0" err="1">
                <a:solidFill>
                  <a:schemeClr val="bg1">
                    <a:lumMod val="75000"/>
                  </a:schemeClr>
                </a:solidFill>
              </a:rPr>
              <a:t>zerbitzua</a:t>
            </a:r>
            <a:r>
              <a:rPr lang="es-ES" dirty="0">
                <a:solidFill>
                  <a:schemeClr val="bg1">
                    <a:lumMod val="75000"/>
                  </a:schemeClr>
                </a:solidFill>
              </a:rPr>
              <a:t>   </a:t>
            </a:r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AD008-5850-46A3-9836-6D68301D38A9}" type="slidenum">
              <a:rPr lang="es-ES" smtClean="0"/>
              <a:t>9</a:t>
            </a:fld>
            <a:endParaRPr lang="es-ES"/>
          </a:p>
        </p:txBody>
      </p:sp>
      <p:sp>
        <p:nvSpPr>
          <p:cNvPr id="7" name="Rectángulo 6"/>
          <p:cNvSpPr/>
          <p:nvPr/>
        </p:nvSpPr>
        <p:spPr>
          <a:xfrm>
            <a:off x="0" y="0"/>
            <a:ext cx="1286933" cy="6858000"/>
          </a:xfrm>
          <a:prstGeom prst="rect">
            <a:avLst/>
          </a:prstGeom>
          <a:gradFill flip="none" rotWithShape="1">
            <a:gsLst>
              <a:gs pos="0">
                <a:srgbClr val="006666">
                  <a:tint val="66000"/>
                  <a:satMod val="160000"/>
                </a:srgbClr>
              </a:gs>
              <a:gs pos="50000">
                <a:srgbClr val="006666">
                  <a:tint val="44500"/>
                  <a:satMod val="160000"/>
                </a:srgbClr>
              </a:gs>
              <a:gs pos="100000">
                <a:srgbClr val="006666">
                  <a:tint val="23500"/>
                  <a:satMod val="160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8" name="Imagen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973945" y="0"/>
            <a:ext cx="2218055" cy="9010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29003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ángulo 2"/>
          <p:cNvSpPr/>
          <p:nvPr/>
        </p:nvSpPr>
        <p:spPr>
          <a:xfrm>
            <a:off x="1286933" y="713341"/>
            <a:ext cx="10457392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/>
            <a:endParaRPr lang="es-ES" sz="1400" dirty="0">
              <a:solidFill>
                <a:srgbClr val="006666"/>
              </a:solidFill>
            </a:endParaRPr>
          </a:p>
          <a:p>
            <a:pPr algn="just"/>
            <a:r>
              <a:rPr lang="es-ES" sz="1400" b="1" dirty="0">
                <a:solidFill>
                  <a:srgbClr val="006666"/>
                </a:solidFill>
              </a:rPr>
              <a:t>FASE 4.- FORMACIÓN ESPECIFICA cualificación profesional (adquisición de competencias y conocimientos) </a:t>
            </a:r>
            <a:endParaRPr lang="es-ES" sz="1400" b="1" dirty="0" smtClean="0">
              <a:solidFill>
                <a:srgbClr val="006666"/>
              </a:solidFill>
            </a:endParaRPr>
          </a:p>
          <a:p>
            <a:pPr algn="just"/>
            <a:endParaRPr lang="es-ES" sz="1400" b="1" dirty="0">
              <a:solidFill>
                <a:srgbClr val="006666"/>
              </a:solidFill>
            </a:endParaRPr>
          </a:p>
          <a:p>
            <a:pPr marL="285750" indent="-285750" algn="just">
              <a:buFont typeface="Wingdings" panose="05000000000000000000" pitchFamily="2" charset="2"/>
              <a:buChar char="§"/>
            </a:pPr>
            <a:r>
              <a:rPr lang="es-ES" sz="1400" dirty="0">
                <a:solidFill>
                  <a:srgbClr val="006666"/>
                </a:solidFill>
              </a:rPr>
              <a:t>Formación ordinaria inicial en habilidades laborales básicas. </a:t>
            </a:r>
          </a:p>
          <a:p>
            <a:pPr marL="285750" indent="-285750" algn="just">
              <a:buFont typeface="Wingdings" panose="05000000000000000000" pitchFamily="2" charset="2"/>
              <a:buChar char="§"/>
            </a:pPr>
            <a:r>
              <a:rPr lang="es-ES" sz="1400" dirty="0">
                <a:solidFill>
                  <a:srgbClr val="006666"/>
                </a:solidFill>
              </a:rPr>
              <a:t>Concienciación de la necesidad de insertarse laboralmente. </a:t>
            </a:r>
          </a:p>
          <a:p>
            <a:pPr marL="285750" indent="-285750" algn="just">
              <a:buFont typeface="Wingdings" panose="05000000000000000000" pitchFamily="2" charset="2"/>
              <a:buChar char="§"/>
            </a:pPr>
            <a:r>
              <a:rPr lang="es-ES" sz="1400" dirty="0">
                <a:solidFill>
                  <a:srgbClr val="006666"/>
                </a:solidFill>
              </a:rPr>
              <a:t>Actividades para abordar las habilidades ocupacionales. </a:t>
            </a:r>
          </a:p>
          <a:p>
            <a:pPr marL="285750" indent="-285750" algn="just">
              <a:buFont typeface="Wingdings" panose="05000000000000000000" pitchFamily="2" charset="2"/>
              <a:buChar char="§"/>
            </a:pPr>
            <a:r>
              <a:rPr lang="es-ES" sz="1400" dirty="0">
                <a:solidFill>
                  <a:srgbClr val="006666"/>
                </a:solidFill>
              </a:rPr>
              <a:t>Entrenamiento en hábitos y habilidades laborales entrenamiento en búsqueda activa de empleo.</a:t>
            </a:r>
          </a:p>
          <a:p>
            <a:r>
              <a:rPr lang="es-ES" sz="1400" dirty="0"/>
              <a:t> </a:t>
            </a:r>
          </a:p>
          <a:p>
            <a:pPr algn="just"/>
            <a:r>
              <a:rPr lang="es-ES" sz="1400" b="1" dirty="0">
                <a:solidFill>
                  <a:srgbClr val="006666"/>
                </a:solidFill>
              </a:rPr>
              <a:t>FASE 5.- INCORPORACIÓN A FORMACIÓN PARA EL </a:t>
            </a:r>
            <a:r>
              <a:rPr lang="es-ES" sz="1400" b="1" dirty="0" smtClean="0">
                <a:solidFill>
                  <a:srgbClr val="006666"/>
                </a:solidFill>
              </a:rPr>
              <a:t>EMPLEO</a:t>
            </a:r>
          </a:p>
          <a:p>
            <a:pPr algn="just"/>
            <a:endParaRPr lang="es-ES" sz="1400" b="1" dirty="0">
              <a:solidFill>
                <a:srgbClr val="006666"/>
              </a:solidFill>
            </a:endParaRPr>
          </a:p>
          <a:p>
            <a:pPr marL="285750" lvl="0" indent="-285750" algn="just">
              <a:buFont typeface="Wingdings" panose="05000000000000000000" pitchFamily="2" charset="2"/>
              <a:buChar char="§"/>
            </a:pPr>
            <a:r>
              <a:rPr lang="es-ES" sz="1400" dirty="0">
                <a:solidFill>
                  <a:srgbClr val="006666"/>
                </a:solidFill>
              </a:rPr>
              <a:t>Incorporación a cursos de formación ocupacional.</a:t>
            </a:r>
          </a:p>
          <a:p>
            <a:pPr marL="285750" lvl="0" indent="-285750" algn="just">
              <a:buFont typeface="Wingdings" panose="05000000000000000000" pitchFamily="2" charset="2"/>
              <a:buChar char="§"/>
            </a:pPr>
            <a:r>
              <a:rPr lang="es-ES" sz="1400" dirty="0">
                <a:solidFill>
                  <a:srgbClr val="006666"/>
                </a:solidFill>
              </a:rPr>
              <a:t>Técnicas básicas de búsqueda de empleo y proceso de selección.</a:t>
            </a:r>
          </a:p>
          <a:p>
            <a:pPr marL="285750" lvl="0" indent="-285750" algn="just">
              <a:buFont typeface="Wingdings" panose="05000000000000000000" pitchFamily="2" charset="2"/>
              <a:buChar char="§"/>
            </a:pPr>
            <a:r>
              <a:rPr lang="es-ES" sz="1400" dirty="0">
                <a:solidFill>
                  <a:srgbClr val="006666"/>
                </a:solidFill>
              </a:rPr>
              <a:t>Entrenamiento búsqueda activa de empleo.</a:t>
            </a:r>
          </a:p>
          <a:p>
            <a:endParaRPr lang="es-ES" sz="1400" dirty="0"/>
          </a:p>
          <a:p>
            <a:pPr algn="just"/>
            <a:r>
              <a:rPr lang="es-ES" sz="1400" b="1" dirty="0">
                <a:solidFill>
                  <a:srgbClr val="006666"/>
                </a:solidFill>
              </a:rPr>
              <a:t>FASE 6.- INSERCIÓN LABORAL</a:t>
            </a:r>
            <a:r>
              <a:rPr lang="es-ES" sz="1400" b="1" dirty="0" smtClean="0">
                <a:solidFill>
                  <a:srgbClr val="006666"/>
                </a:solidFill>
              </a:rPr>
              <a:t>.</a:t>
            </a:r>
          </a:p>
          <a:p>
            <a:pPr algn="just"/>
            <a:endParaRPr lang="es-ES" sz="1400" b="1" dirty="0">
              <a:solidFill>
                <a:srgbClr val="006666"/>
              </a:solidFill>
            </a:endParaRPr>
          </a:p>
          <a:p>
            <a:pPr marL="285750" indent="-285750" algn="just">
              <a:buFont typeface="Wingdings" panose="05000000000000000000" pitchFamily="2" charset="2"/>
              <a:buChar char="§"/>
            </a:pPr>
            <a:r>
              <a:rPr lang="es-ES" sz="1400" dirty="0">
                <a:solidFill>
                  <a:srgbClr val="006666"/>
                </a:solidFill>
              </a:rPr>
              <a:t>Empleo protegido o en el mercado laboral ordinario.</a:t>
            </a:r>
          </a:p>
          <a:p>
            <a:pPr marL="285750" indent="-285750" algn="just">
              <a:buFont typeface="Wingdings" panose="05000000000000000000" pitchFamily="2" charset="2"/>
              <a:buChar char="§"/>
            </a:pPr>
            <a:r>
              <a:rPr lang="es-ES" sz="1400" dirty="0">
                <a:solidFill>
                  <a:srgbClr val="006666"/>
                </a:solidFill>
              </a:rPr>
              <a:t>Entrenamiento en habilidades para el mantenimiento del empleo - Actividades de seguimiento / mantenimiento del puesto de trabajo.</a:t>
            </a:r>
          </a:p>
          <a:p>
            <a:pPr marL="285750" indent="-285750" algn="just">
              <a:buFont typeface="Wingdings" panose="05000000000000000000" pitchFamily="2" charset="2"/>
              <a:buChar char="§"/>
            </a:pPr>
            <a:r>
              <a:rPr lang="es-ES" sz="1400" dirty="0">
                <a:solidFill>
                  <a:srgbClr val="006666"/>
                </a:solidFill>
              </a:rPr>
              <a:t>Seguimiento.</a:t>
            </a:r>
          </a:p>
          <a:p>
            <a:pPr lvl="0" algn="just"/>
            <a:endParaRPr lang="es-ES" sz="1400" dirty="0">
              <a:solidFill>
                <a:srgbClr val="006666"/>
              </a:solidFill>
            </a:endParaRPr>
          </a:p>
        </p:txBody>
      </p:sp>
      <p:sp>
        <p:nvSpPr>
          <p:cNvPr id="2" name="Marcador de pie de página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" dirty="0">
                <a:solidFill>
                  <a:schemeClr val="bg1">
                    <a:lumMod val="75000"/>
                  </a:schemeClr>
                </a:solidFill>
              </a:rPr>
              <a:t>Gizarte eta </a:t>
            </a:r>
            <a:r>
              <a:rPr lang="es-ES" dirty="0" err="1">
                <a:solidFill>
                  <a:schemeClr val="bg1">
                    <a:lumMod val="75000"/>
                  </a:schemeClr>
                </a:solidFill>
              </a:rPr>
              <a:t>lanerako</a:t>
            </a:r>
            <a:r>
              <a:rPr lang="es-ES" dirty="0">
                <a:solidFill>
                  <a:schemeClr val="bg1">
                    <a:lumMod val="75000"/>
                  </a:schemeClr>
                </a:solidFill>
              </a:rPr>
              <a:t> </a:t>
            </a:r>
            <a:r>
              <a:rPr lang="es-ES" dirty="0" err="1">
                <a:solidFill>
                  <a:schemeClr val="bg1">
                    <a:lumMod val="75000"/>
                  </a:schemeClr>
                </a:solidFill>
              </a:rPr>
              <a:t>laguntza</a:t>
            </a:r>
            <a:r>
              <a:rPr lang="es-ES" dirty="0">
                <a:solidFill>
                  <a:schemeClr val="bg1">
                    <a:lumMod val="75000"/>
                  </a:schemeClr>
                </a:solidFill>
              </a:rPr>
              <a:t> </a:t>
            </a:r>
            <a:r>
              <a:rPr lang="es-ES" dirty="0" err="1">
                <a:solidFill>
                  <a:schemeClr val="bg1">
                    <a:lumMod val="75000"/>
                  </a:schemeClr>
                </a:solidFill>
              </a:rPr>
              <a:t>zerbitzua</a:t>
            </a:r>
            <a:r>
              <a:rPr lang="es-ES" dirty="0">
                <a:solidFill>
                  <a:schemeClr val="bg1">
                    <a:lumMod val="75000"/>
                  </a:schemeClr>
                </a:solidFill>
              </a:rPr>
              <a:t>   </a:t>
            </a:r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AD008-5850-46A3-9836-6D68301D38A9}" type="slidenum">
              <a:rPr lang="es-ES" smtClean="0"/>
              <a:t>10</a:t>
            </a:fld>
            <a:endParaRPr lang="es-ES"/>
          </a:p>
        </p:txBody>
      </p:sp>
      <p:sp>
        <p:nvSpPr>
          <p:cNvPr id="7" name="Rectángulo 6"/>
          <p:cNvSpPr/>
          <p:nvPr/>
        </p:nvSpPr>
        <p:spPr>
          <a:xfrm>
            <a:off x="0" y="0"/>
            <a:ext cx="1286933" cy="6858000"/>
          </a:xfrm>
          <a:prstGeom prst="rect">
            <a:avLst/>
          </a:prstGeom>
          <a:gradFill flip="none" rotWithShape="1">
            <a:gsLst>
              <a:gs pos="0">
                <a:srgbClr val="006666">
                  <a:tint val="66000"/>
                  <a:satMod val="160000"/>
                </a:srgbClr>
              </a:gs>
              <a:gs pos="50000">
                <a:srgbClr val="006666">
                  <a:tint val="44500"/>
                  <a:satMod val="160000"/>
                </a:srgbClr>
              </a:gs>
              <a:gs pos="100000">
                <a:srgbClr val="006666">
                  <a:tint val="23500"/>
                  <a:satMod val="160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8" name="Imagen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973945" y="0"/>
            <a:ext cx="2218055" cy="9010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61845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ie de página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" dirty="0">
                <a:solidFill>
                  <a:schemeClr val="bg1">
                    <a:lumMod val="75000"/>
                  </a:schemeClr>
                </a:solidFill>
              </a:rPr>
              <a:t>Gizarte eta </a:t>
            </a:r>
            <a:r>
              <a:rPr lang="es-ES" dirty="0" err="1">
                <a:solidFill>
                  <a:schemeClr val="bg1">
                    <a:lumMod val="75000"/>
                  </a:schemeClr>
                </a:solidFill>
              </a:rPr>
              <a:t>lanerako</a:t>
            </a:r>
            <a:r>
              <a:rPr lang="es-ES" dirty="0">
                <a:solidFill>
                  <a:schemeClr val="bg1">
                    <a:lumMod val="75000"/>
                  </a:schemeClr>
                </a:solidFill>
              </a:rPr>
              <a:t> </a:t>
            </a:r>
            <a:r>
              <a:rPr lang="es-ES" dirty="0" err="1">
                <a:solidFill>
                  <a:schemeClr val="bg1">
                    <a:lumMod val="75000"/>
                  </a:schemeClr>
                </a:solidFill>
              </a:rPr>
              <a:t>laguntza</a:t>
            </a:r>
            <a:r>
              <a:rPr lang="es-ES" dirty="0">
                <a:solidFill>
                  <a:schemeClr val="bg1">
                    <a:lumMod val="75000"/>
                  </a:schemeClr>
                </a:solidFill>
              </a:rPr>
              <a:t> </a:t>
            </a:r>
            <a:r>
              <a:rPr lang="es-ES" dirty="0" err="1">
                <a:solidFill>
                  <a:schemeClr val="bg1">
                    <a:lumMod val="75000"/>
                  </a:schemeClr>
                </a:solidFill>
              </a:rPr>
              <a:t>zerbitzua</a:t>
            </a:r>
            <a:r>
              <a:rPr lang="es-ES" dirty="0">
                <a:solidFill>
                  <a:schemeClr val="bg1">
                    <a:lumMod val="75000"/>
                  </a:schemeClr>
                </a:solidFill>
              </a:rPr>
              <a:t>   </a:t>
            </a:r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AD008-5850-46A3-9836-6D68301D38A9}" type="slidenum">
              <a:rPr lang="es-ES" smtClean="0"/>
              <a:t>11</a:t>
            </a:fld>
            <a:endParaRPr lang="es-ES"/>
          </a:p>
        </p:txBody>
      </p:sp>
      <p:sp>
        <p:nvSpPr>
          <p:cNvPr id="7" name="Rectángulo 6"/>
          <p:cNvSpPr/>
          <p:nvPr/>
        </p:nvSpPr>
        <p:spPr>
          <a:xfrm>
            <a:off x="0" y="0"/>
            <a:ext cx="1286933" cy="6858000"/>
          </a:xfrm>
          <a:prstGeom prst="rect">
            <a:avLst/>
          </a:prstGeom>
          <a:gradFill flip="none" rotWithShape="1">
            <a:gsLst>
              <a:gs pos="0">
                <a:srgbClr val="006666">
                  <a:tint val="66000"/>
                  <a:satMod val="160000"/>
                </a:srgbClr>
              </a:gs>
              <a:gs pos="50000">
                <a:srgbClr val="006666">
                  <a:tint val="44500"/>
                  <a:satMod val="160000"/>
                </a:srgbClr>
              </a:gs>
              <a:gs pos="100000">
                <a:srgbClr val="006666">
                  <a:tint val="23500"/>
                  <a:satMod val="160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8" name="Imagen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973945" y="0"/>
            <a:ext cx="2218055" cy="901085"/>
          </a:xfrm>
          <a:prstGeom prst="rect">
            <a:avLst/>
          </a:prstGeom>
        </p:spPr>
      </p:pic>
      <p:grpSp>
        <p:nvGrpSpPr>
          <p:cNvPr id="12" name="Grupo 11"/>
          <p:cNvGrpSpPr/>
          <p:nvPr/>
        </p:nvGrpSpPr>
        <p:grpSpPr>
          <a:xfrm>
            <a:off x="1476375" y="901085"/>
            <a:ext cx="10191750" cy="4981575"/>
            <a:chOff x="0" y="0"/>
            <a:chExt cx="11715750" cy="3366222"/>
          </a:xfrm>
        </p:grpSpPr>
        <p:sp>
          <p:nvSpPr>
            <p:cNvPr id="14" name="Flecha a la derecha con bandas 13"/>
            <p:cNvSpPr/>
            <p:nvPr/>
          </p:nvSpPr>
          <p:spPr>
            <a:xfrm>
              <a:off x="0" y="0"/>
              <a:ext cx="11715750" cy="3052233"/>
            </a:xfrm>
            <a:prstGeom prst="stripedRightArrow">
              <a:avLst/>
            </a:prstGeom>
            <a:solidFill>
              <a:srgbClr val="B9FFFF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endParaRPr lang="es-ES"/>
            </a:p>
          </p:txBody>
        </p:sp>
        <p:sp>
          <p:nvSpPr>
            <p:cNvPr id="15" name="Rectángulo redondeado 14"/>
            <p:cNvSpPr/>
            <p:nvPr/>
          </p:nvSpPr>
          <p:spPr>
            <a:xfrm>
              <a:off x="566707" y="1042456"/>
              <a:ext cx="1634067" cy="1028700"/>
            </a:xfrm>
            <a:prstGeom prst="roundRect">
              <a:avLst/>
            </a:prstGeom>
            <a:solidFill>
              <a:srgbClr val="009999"/>
            </a:solidFill>
            <a:ln>
              <a:solidFill>
                <a:srgbClr val="33CCC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spcAft>
                  <a:spcPts val="0"/>
                </a:spcAft>
              </a:pPr>
              <a:r>
                <a:rPr lang="es-ES" sz="1100" b="1" kern="1200" dirty="0">
                  <a:solidFill>
                    <a:srgbClr val="FFFFFF"/>
                  </a:solidFill>
                  <a:effectLst/>
                  <a:ea typeface="Times New Roman" panose="02020603050405020304" pitchFamily="18" charset="0"/>
                  <a:cs typeface="Times New Roman" panose="02020603050405020304" pitchFamily="18" charset="0"/>
                </a:rPr>
                <a:t>Derivación de personas por parte de Servicios Sociales &amp; </a:t>
              </a:r>
              <a:r>
                <a:rPr lang="es-ES" sz="1100" b="1" kern="1200" dirty="0" smtClean="0">
                  <a:solidFill>
                    <a:srgbClr val="FFFFFF"/>
                  </a:solidFill>
                  <a:effectLst/>
                  <a:ea typeface="Times New Roman" panose="02020603050405020304" pitchFamily="18" charset="0"/>
                  <a:cs typeface="Times New Roman" panose="02020603050405020304" pitchFamily="18" charset="0"/>
                </a:rPr>
                <a:t>Behargintza</a:t>
              </a:r>
              <a:endParaRPr lang="es-ES" sz="1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</p:txBody>
        </p:sp>
        <p:sp>
          <p:nvSpPr>
            <p:cNvPr id="16" name="Rectángulo redondeado 15"/>
            <p:cNvSpPr/>
            <p:nvPr/>
          </p:nvSpPr>
          <p:spPr>
            <a:xfrm>
              <a:off x="2317447" y="1058859"/>
              <a:ext cx="1634067" cy="1028700"/>
            </a:xfrm>
            <a:prstGeom prst="roundRect">
              <a:avLst/>
            </a:prstGeom>
            <a:solidFill>
              <a:srgbClr val="009999"/>
            </a:solidFill>
            <a:ln>
              <a:solidFill>
                <a:srgbClr val="33CCC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spcAft>
                  <a:spcPts val="0"/>
                </a:spcAft>
              </a:pPr>
              <a:r>
                <a:rPr lang="es-ES" sz="1200" b="1" kern="1200">
                  <a:solidFill>
                    <a:srgbClr val="FFFFFF"/>
                  </a:solidFill>
                  <a:effectLst/>
                  <a:ea typeface="Times New Roman" panose="02020603050405020304" pitchFamily="18" charset="0"/>
                  <a:cs typeface="Times New Roman" panose="02020603050405020304" pitchFamily="18" charset="0"/>
                </a:rPr>
                <a:t>Entrevista estructurada y diagnóstico de necesidades</a:t>
              </a:r>
              <a:endParaRPr lang="es-ES" sz="1200">
                <a:effectLst/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</p:txBody>
        </p:sp>
        <p:sp>
          <p:nvSpPr>
            <p:cNvPr id="17" name="Rectángulo redondeado 16"/>
            <p:cNvSpPr/>
            <p:nvPr/>
          </p:nvSpPr>
          <p:spPr>
            <a:xfrm>
              <a:off x="4056957" y="1077911"/>
              <a:ext cx="1634067" cy="1028700"/>
            </a:xfrm>
            <a:prstGeom prst="roundRect">
              <a:avLst/>
            </a:prstGeom>
            <a:solidFill>
              <a:srgbClr val="009999"/>
            </a:solidFill>
            <a:ln>
              <a:solidFill>
                <a:srgbClr val="33CCC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spcAft>
                  <a:spcPts val="0"/>
                </a:spcAft>
              </a:pPr>
              <a:r>
                <a:rPr lang="es-ES" sz="1200" b="1" kern="1200">
                  <a:solidFill>
                    <a:srgbClr val="FFFFFF"/>
                  </a:solidFill>
                  <a:effectLst/>
                  <a:ea typeface="Times New Roman" panose="02020603050405020304" pitchFamily="18" charset="0"/>
                  <a:cs typeface="Times New Roman" panose="02020603050405020304" pitchFamily="18" charset="0"/>
                </a:rPr>
                <a:t>*Elaboración Plan de Trabajo *Devolución a la persona usuaria</a:t>
              </a:r>
              <a:endParaRPr lang="es-ES" sz="1200">
                <a:effectLst/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</p:txBody>
        </p:sp>
        <p:sp>
          <p:nvSpPr>
            <p:cNvPr id="18" name="Rectángulo redondeado 17"/>
            <p:cNvSpPr/>
            <p:nvPr/>
          </p:nvSpPr>
          <p:spPr>
            <a:xfrm>
              <a:off x="7690183" y="1086112"/>
              <a:ext cx="1726214" cy="1028700"/>
            </a:xfrm>
            <a:prstGeom prst="roundRect">
              <a:avLst/>
            </a:prstGeom>
            <a:solidFill>
              <a:srgbClr val="009999"/>
            </a:solidFill>
            <a:ln>
              <a:solidFill>
                <a:srgbClr val="33CCC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spcAft>
                  <a:spcPts val="0"/>
                </a:spcAft>
              </a:pPr>
              <a:r>
                <a:rPr lang="es-ES" sz="1200" b="1" kern="1200">
                  <a:solidFill>
                    <a:srgbClr val="FFFFFF"/>
                  </a:solidFill>
                  <a:effectLst/>
                  <a:ea typeface="Times New Roman" panose="02020603050405020304" pitchFamily="18" charset="0"/>
                  <a:cs typeface="Times New Roman" panose="02020603050405020304" pitchFamily="18" charset="0"/>
                </a:rPr>
                <a:t>Acompañamiento</a:t>
              </a:r>
              <a:endParaRPr lang="es-ES" sz="1200">
                <a:effectLst/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</p:txBody>
        </p:sp>
        <p:sp>
          <p:nvSpPr>
            <p:cNvPr id="19" name="Rectángulo redondeado 18"/>
            <p:cNvSpPr/>
            <p:nvPr/>
          </p:nvSpPr>
          <p:spPr>
            <a:xfrm>
              <a:off x="9575160" y="1086112"/>
              <a:ext cx="1650999" cy="1028700"/>
            </a:xfrm>
            <a:prstGeom prst="roundRect">
              <a:avLst/>
            </a:prstGeom>
            <a:solidFill>
              <a:srgbClr val="009999"/>
            </a:solidFill>
            <a:ln>
              <a:solidFill>
                <a:srgbClr val="33CCC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spcAft>
                  <a:spcPts val="0"/>
                </a:spcAft>
              </a:pPr>
              <a:r>
                <a:rPr lang="es-ES" sz="1450" b="1" kern="1200">
                  <a:solidFill>
                    <a:srgbClr val="FFFFFF"/>
                  </a:solidFill>
                  <a:effectLst/>
                  <a:ea typeface="Times New Roman" panose="02020603050405020304" pitchFamily="18" charset="0"/>
                  <a:cs typeface="Times New Roman" panose="02020603050405020304" pitchFamily="18" charset="0"/>
                </a:rPr>
                <a:t>Seguimiento</a:t>
              </a:r>
              <a:endParaRPr lang="es-ES" sz="1200">
                <a:effectLst/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</p:txBody>
        </p:sp>
        <p:sp>
          <p:nvSpPr>
            <p:cNvPr id="20" name="Rectángulo redondeado 19"/>
            <p:cNvSpPr/>
            <p:nvPr/>
          </p:nvSpPr>
          <p:spPr>
            <a:xfrm>
              <a:off x="5745396" y="2303125"/>
              <a:ext cx="2091862" cy="1063097"/>
            </a:xfrm>
            <a:prstGeom prst="roundRect">
              <a:avLst/>
            </a:prstGeom>
            <a:solidFill>
              <a:schemeClr val="bg1">
                <a:lumMod val="85000"/>
              </a:schemeClr>
            </a:solidFill>
            <a:ln>
              <a:solidFill>
                <a:srgbClr val="00999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spcAft>
                  <a:spcPts val="0"/>
                </a:spcAft>
              </a:pPr>
              <a:r>
                <a:rPr lang="es-ES" sz="1400" b="1" kern="1200" dirty="0">
                  <a:solidFill>
                    <a:srgbClr val="006666"/>
                  </a:solidFill>
                  <a:effectLst/>
                  <a:ea typeface="Times New Roman" panose="02020603050405020304" pitchFamily="18" charset="0"/>
                  <a:cs typeface="Times New Roman" panose="02020603050405020304" pitchFamily="18" charset="0"/>
                </a:rPr>
                <a:t>Supervisión por parte de Servicios Sociales  y </a:t>
              </a:r>
              <a:r>
                <a:rPr lang="es-ES" sz="1400" b="1" kern="1200" dirty="0" smtClean="0">
                  <a:solidFill>
                    <a:srgbClr val="006666"/>
                  </a:solidFill>
                  <a:effectLst/>
                  <a:ea typeface="Times New Roman" panose="02020603050405020304" pitchFamily="18" charset="0"/>
                  <a:cs typeface="Times New Roman" panose="02020603050405020304" pitchFamily="18" charset="0"/>
                </a:rPr>
                <a:t>Behargintza</a:t>
              </a:r>
              <a:r>
                <a:rPr lang="es-ES" sz="1400" b="1" kern="1200" dirty="0">
                  <a:solidFill>
                    <a:srgbClr val="006666"/>
                  </a:solidFill>
                  <a:effectLst/>
                  <a:ea typeface="Times New Roman" panose="02020603050405020304" pitchFamily="18" charset="0"/>
                  <a:cs typeface="Times New Roman" panose="02020603050405020304" pitchFamily="18" charset="0"/>
                </a:rPr>
                <a:t>.</a:t>
              </a:r>
              <a:endParaRPr lang="es-ES" sz="1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</p:txBody>
        </p:sp>
        <p:sp>
          <p:nvSpPr>
            <p:cNvPr id="21" name="Llamada de flecha hacia abajo 20"/>
            <p:cNvSpPr/>
            <p:nvPr/>
          </p:nvSpPr>
          <p:spPr>
            <a:xfrm>
              <a:off x="2767481" y="668336"/>
              <a:ext cx="7467600" cy="409575"/>
            </a:xfrm>
            <a:prstGeom prst="downArrowCallout">
              <a:avLst/>
            </a:prstGeom>
            <a:solidFill>
              <a:schemeClr val="bg1">
                <a:lumMod val="85000"/>
              </a:schemeClr>
            </a:solidFill>
            <a:ln>
              <a:solidFill>
                <a:srgbClr val="00999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spcAft>
                  <a:spcPts val="0"/>
                </a:spcAft>
              </a:pPr>
              <a:r>
                <a:rPr lang="es-ES" sz="2000" b="1" kern="1200">
                  <a:solidFill>
                    <a:srgbClr val="FFFFFF"/>
                  </a:solidFill>
                  <a:effectLst/>
                  <a:ea typeface="Times New Roman" panose="02020603050405020304" pitchFamily="18" charset="0"/>
                  <a:cs typeface="Times New Roman" panose="02020603050405020304" pitchFamily="18" charset="0"/>
                </a:rPr>
                <a:t>Acompañante</a:t>
              </a:r>
              <a:endParaRPr lang="es-ES" sz="1200">
                <a:effectLst/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</p:txBody>
        </p:sp>
        <p:sp>
          <p:nvSpPr>
            <p:cNvPr id="22" name="Rectángulo redondeado 21"/>
            <p:cNvSpPr/>
            <p:nvPr/>
          </p:nvSpPr>
          <p:spPr>
            <a:xfrm>
              <a:off x="5790647" y="1086112"/>
              <a:ext cx="1753153" cy="1028700"/>
            </a:xfrm>
            <a:prstGeom prst="roundRect">
              <a:avLst/>
            </a:prstGeom>
            <a:solidFill>
              <a:srgbClr val="009999"/>
            </a:solidFill>
            <a:ln>
              <a:solidFill>
                <a:srgbClr val="33CCC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spcAft>
                  <a:spcPts val="0"/>
                </a:spcAft>
              </a:pPr>
              <a:r>
                <a:rPr lang="es-ES" sz="1000" b="1" kern="1200">
                  <a:solidFill>
                    <a:srgbClr val="FFFFFF"/>
                  </a:solidFill>
                  <a:effectLst/>
                  <a:ea typeface="Times New Roman" panose="02020603050405020304" pitchFamily="18" charset="0"/>
                  <a:cs typeface="Times New Roman" panose="02020603050405020304" pitchFamily="18" charset="0"/>
                </a:rPr>
                <a:t>*Itinerario personal de Inserción Socio-Laboral</a:t>
              </a:r>
              <a:endParaRPr lang="es-ES" sz="1200">
                <a:effectLst/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  <a:p>
              <a:pPr algn="ctr">
                <a:spcAft>
                  <a:spcPts val="0"/>
                </a:spcAft>
              </a:pPr>
              <a:r>
                <a:rPr lang="es-ES" sz="1000" b="1" kern="1200">
                  <a:solidFill>
                    <a:srgbClr val="FFFFFF"/>
                  </a:solidFill>
                  <a:effectLst/>
                  <a:ea typeface="Times New Roman" panose="02020603050405020304" pitchFamily="18" charset="0"/>
                  <a:cs typeface="Times New Roman" panose="02020603050405020304" pitchFamily="18" charset="0"/>
                </a:rPr>
                <a:t>*Firma de compromiso de colaboración por parte de la persona usuaria</a:t>
              </a:r>
              <a:endParaRPr lang="es-ES" sz="1200">
                <a:effectLst/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</p:txBody>
        </p:sp>
        <p:sp>
          <p:nvSpPr>
            <p:cNvPr id="23" name="Abrir llave 22"/>
            <p:cNvSpPr/>
            <p:nvPr/>
          </p:nvSpPr>
          <p:spPr>
            <a:xfrm rot="16200000">
              <a:off x="6757459" y="-1648884"/>
              <a:ext cx="67736" cy="7658097"/>
            </a:xfrm>
            <a:prstGeom prst="leftBrace">
              <a:avLst/>
            </a:prstGeom>
            <a:ln w="15875">
              <a:solidFill>
                <a:srgbClr val="00666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endParaRPr lang="es-ES"/>
            </a:p>
          </p:txBody>
        </p:sp>
      </p:grpSp>
      <p:sp>
        <p:nvSpPr>
          <p:cNvPr id="24" name="Rectángulo 23"/>
          <p:cNvSpPr/>
          <p:nvPr/>
        </p:nvSpPr>
        <p:spPr>
          <a:xfrm>
            <a:off x="1286933" y="713341"/>
            <a:ext cx="10457392" cy="3754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fontAlgn="base">
              <a:lnSpc>
                <a:spcPct val="115000"/>
              </a:lnSpc>
              <a:spcAft>
                <a:spcPts val="600"/>
              </a:spcAft>
            </a:pPr>
            <a:r>
              <a:rPr lang="es-ES" sz="1600" b="1" u="sng" dirty="0" smtClean="0">
                <a:solidFill>
                  <a:srgbClr val="006666"/>
                </a:solidFill>
              </a:rPr>
              <a:t>6.- FLUJOGRAMA</a:t>
            </a:r>
          </a:p>
        </p:txBody>
      </p:sp>
    </p:spTree>
    <p:extLst>
      <p:ext uri="{BB962C8B-B14F-4D97-AF65-F5344CB8AC3E}">
        <p14:creationId xmlns:p14="http://schemas.microsoft.com/office/powerpoint/2010/main" val="23275783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ie de página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" dirty="0">
                <a:solidFill>
                  <a:schemeClr val="bg1">
                    <a:lumMod val="75000"/>
                  </a:schemeClr>
                </a:solidFill>
              </a:rPr>
              <a:t>Gizarte eta </a:t>
            </a:r>
            <a:r>
              <a:rPr lang="es-ES" dirty="0" err="1">
                <a:solidFill>
                  <a:schemeClr val="bg1">
                    <a:lumMod val="75000"/>
                  </a:schemeClr>
                </a:solidFill>
              </a:rPr>
              <a:t>lanerako</a:t>
            </a:r>
            <a:r>
              <a:rPr lang="es-ES" dirty="0">
                <a:solidFill>
                  <a:schemeClr val="bg1">
                    <a:lumMod val="75000"/>
                  </a:schemeClr>
                </a:solidFill>
              </a:rPr>
              <a:t> </a:t>
            </a:r>
            <a:r>
              <a:rPr lang="es-ES" dirty="0" err="1">
                <a:solidFill>
                  <a:schemeClr val="bg1">
                    <a:lumMod val="75000"/>
                  </a:schemeClr>
                </a:solidFill>
              </a:rPr>
              <a:t>laguntza</a:t>
            </a:r>
            <a:r>
              <a:rPr lang="es-ES" dirty="0">
                <a:solidFill>
                  <a:schemeClr val="bg1">
                    <a:lumMod val="75000"/>
                  </a:schemeClr>
                </a:solidFill>
              </a:rPr>
              <a:t> </a:t>
            </a:r>
            <a:r>
              <a:rPr lang="es-ES" dirty="0" err="1">
                <a:solidFill>
                  <a:schemeClr val="bg1">
                    <a:lumMod val="75000"/>
                  </a:schemeClr>
                </a:solidFill>
              </a:rPr>
              <a:t>zerbitzua</a:t>
            </a:r>
            <a:r>
              <a:rPr lang="es-ES" dirty="0">
                <a:solidFill>
                  <a:schemeClr val="bg1">
                    <a:lumMod val="75000"/>
                  </a:schemeClr>
                </a:solidFill>
              </a:rPr>
              <a:t>   </a:t>
            </a:r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AD008-5850-46A3-9836-6D68301D38A9}" type="slidenum">
              <a:rPr lang="es-ES" smtClean="0"/>
              <a:t>12</a:t>
            </a:fld>
            <a:endParaRPr lang="es-ES"/>
          </a:p>
        </p:txBody>
      </p:sp>
      <p:sp>
        <p:nvSpPr>
          <p:cNvPr id="7" name="Rectángulo 6"/>
          <p:cNvSpPr/>
          <p:nvPr/>
        </p:nvSpPr>
        <p:spPr>
          <a:xfrm>
            <a:off x="0" y="0"/>
            <a:ext cx="1286933" cy="6858000"/>
          </a:xfrm>
          <a:prstGeom prst="rect">
            <a:avLst/>
          </a:prstGeom>
          <a:gradFill flip="none" rotWithShape="1">
            <a:gsLst>
              <a:gs pos="0">
                <a:srgbClr val="006666">
                  <a:tint val="66000"/>
                  <a:satMod val="160000"/>
                </a:srgbClr>
              </a:gs>
              <a:gs pos="50000">
                <a:srgbClr val="006666">
                  <a:tint val="44500"/>
                  <a:satMod val="160000"/>
                </a:srgbClr>
              </a:gs>
              <a:gs pos="100000">
                <a:srgbClr val="006666">
                  <a:tint val="23500"/>
                  <a:satMod val="160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8" name="Imagen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973945" y="0"/>
            <a:ext cx="2218055" cy="901085"/>
          </a:xfrm>
          <a:prstGeom prst="rect">
            <a:avLst/>
          </a:prstGeom>
        </p:spPr>
      </p:pic>
      <p:sp>
        <p:nvSpPr>
          <p:cNvPr id="24" name="Rectángulo 23"/>
          <p:cNvSpPr/>
          <p:nvPr/>
        </p:nvSpPr>
        <p:spPr>
          <a:xfrm>
            <a:off x="1286933" y="713341"/>
            <a:ext cx="10457392" cy="38964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fontAlgn="base">
              <a:lnSpc>
                <a:spcPct val="115000"/>
              </a:lnSpc>
              <a:spcAft>
                <a:spcPts val="600"/>
              </a:spcAft>
            </a:pPr>
            <a:r>
              <a:rPr lang="es-ES" sz="1600" b="1" u="sng" dirty="0" smtClean="0">
                <a:solidFill>
                  <a:srgbClr val="006666"/>
                </a:solidFill>
              </a:rPr>
              <a:t>6.- CONCLUSIONES</a:t>
            </a:r>
          </a:p>
          <a:p>
            <a:pPr algn="just" fontAlgn="base">
              <a:lnSpc>
                <a:spcPct val="115000"/>
              </a:lnSpc>
              <a:spcAft>
                <a:spcPts val="600"/>
              </a:spcAft>
            </a:pPr>
            <a:endParaRPr lang="es-ES" sz="1600" b="1" u="sng" dirty="0" smtClean="0">
              <a:solidFill>
                <a:srgbClr val="006666"/>
              </a:solidFill>
            </a:endParaRPr>
          </a:p>
          <a:p>
            <a:pPr marL="285750" lvl="0" indent="-285750" algn="just" fontAlgn="base">
              <a:buFont typeface="Wingdings" panose="05000000000000000000" pitchFamily="2" charset="2"/>
              <a:buChar char="q"/>
            </a:pPr>
            <a:r>
              <a:rPr lang="es-ES" sz="1400" dirty="0">
                <a:solidFill>
                  <a:srgbClr val="006666"/>
                </a:solidFill>
              </a:rPr>
              <a:t>Se trata de un proceso cuyo objetivo es la mejora de la situación socio-laboral de las personas empadronadas en el municipio de Leioa</a:t>
            </a:r>
            <a:r>
              <a:rPr lang="es-ES" sz="1400" dirty="0" smtClean="0">
                <a:solidFill>
                  <a:srgbClr val="006666"/>
                </a:solidFill>
              </a:rPr>
              <a:t>.</a:t>
            </a:r>
          </a:p>
          <a:p>
            <a:pPr lvl="0" algn="just" fontAlgn="base"/>
            <a:endParaRPr lang="es-ES" sz="1400" dirty="0">
              <a:solidFill>
                <a:srgbClr val="006666"/>
              </a:solidFill>
            </a:endParaRPr>
          </a:p>
          <a:p>
            <a:pPr marL="285750" lvl="0" indent="-285750" algn="just" fontAlgn="base">
              <a:buFont typeface="Wingdings" panose="05000000000000000000" pitchFamily="2" charset="2"/>
              <a:buChar char="q"/>
            </a:pPr>
            <a:r>
              <a:rPr lang="es-ES" sz="1400" dirty="0">
                <a:solidFill>
                  <a:srgbClr val="006666"/>
                </a:solidFill>
              </a:rPr>
              <a:t>Intervención de carácter personalizado. </a:t>
            </a:r>
            <a:endParaRPr lang="es-ES" sz="1400" dirty="0" smtClean="0">
              <a:solidFill>
                <a:srgbClr val="006666"/>
              </a:solidFill>
            </a:endParaRPr>
          </a:p>
          <a:p>
            <a:pPr lvl="0" algn="just" fontAlgn="base"/>
            <a:endParaRPr lang="es-ES" sz="1400" dirty="0">
              <a:solidFill>
                <a:srgbClr val="006666"/>
              </a:solidFill>
            </a:endParaRPr>
          </a:p>
          <a:p>
            <a:pPr marL="285750" lvl="0" indent="-285750" algn="just" fontAlgn="base">
              <a:buFont typeface="Wingdings" panose="05000000000000000000" pitchFamily="2" charset="2"/>
              <a:buChar char="q"/>
            </a:pPr>
            <a:r>
              <a:rPr lang="es-ES" sz="1400" dirty="0">
                <a:solidFill>
                  <a:srgbClr val="006666"/>
                </a:solidFill>
              </a:rPr>
              <a:t>Itinerarios dirigidos a aquellas personas, con voluntad para trabajar, que se encuentren con alguna dificultad añadida, además del desempleo, es decir, la carencia de competencias personales y/o profesionales, o bien la pertenencia a un grupo de exclusión o en riesgo de exclusión social</a:t>
            </a:r>
            <a:r>
              <a:rPr lang="es-ES" sz="1400" dirty="0" smtClean="0">
                <a:solidFill>
                  <a:srgbClr val="006666"/>
                </a:solidFill>
              </a:rPr>
              <a:t>.</a:t>
            </a:r>
          </a:p>
          <a:p>
            <a:pPr lvl="0" algn="just" fontAlgn="base"/>
            <a:endParaRPr lang="es-ES" sz="1400" dirty="0">
              <a:solidFill>
                <a:srgbClr val="006666"/>
              </a:solidFill>
            </a:endParaRPr>
          </a:p>
          <a:p>
            <a:pPr marL="285750" lvl="0" indent="-285750" algn="just" fontAlgn="base">
              <a:buFont typeface="Wingdings" panose="05000000000000000000" pitchFamily="2" charset="2"/>
              <a:buChar char="q"/>
            </a:pPr>
            <a:r>
              <a:rPr lang="es-ES" sz="1400" dirty="0">
                <a:solidFill>
                  <a:srgbClr val="006666"/>
                </a:solidFill>
              </a:rPr>
              <a:t>Debe ser soportado por una organización sólida, que gestione adecuadamente los recursos. Las dos posibilidades que han aflorado son Servicios Sociales y </a:t>
            </a:r>
            <a:r>
              <a:rPr lang="es-ES" sz="1400" dirty="0" smtClean="0">
                <a:solidFill>
                  <a:srgbClr val="006666"/>
                </a:solidFill>
              </a:rPr>
              <a:t>Behargintza.</a:t>
            </a:r>
          </a:p>
          <a:p>
            <a:pPr lvl="0" algn="just" fontAlgn="base"/>
            <a:endParaRPr lang="es-ES" sz="1400" dirty="0">
              <a:solidFill>
                <a:srgbClr val="006666"/>
              </a:solidFill>
            </a:endParaRPr>
          </a:p>
          <a:p>
            <a:pPr marL="285750" lvl="0" indent="-285750" algn="just" fontAlgn="base">
              <a:buFont typeface="Wingdings" panose="05000000000000000000" pitchFamily="2" charset="2"/>
              <a:buChar char="q"/>
            </a:pPr>
            <a:r>
              <a:rPr lang="es-ES" sz="1400" dirty="0">
                <a:solidFill>
                  <a:srgbClr val="006666"/>
                </a:solidFill>
              </a:rPr>
              <a:t>Para que sea integral, debe partir del diagnóstico y evaluación de necesidades de las personas beneficiarias, así como su posible derivación a otros recursos.</a:t>
            </a:r>
          </a:p>
          <a:p>
            <a:pPr algn="just" fontAlgn="base">
              <a:lnSpc>
                <a:spcPct val="115000"/>
              </a:lnSpc>
              <a:spcAft>
                <a:spcPts val="600"/>
              </a:spcAft>
            </a:pPr>
            <a:endParaRPr lang="es-ES" sz="1600" b="1" u="sng" dirty="0" smtClean="0">
              <a:solidFill>
                <a:srgbClr val="00666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77563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6939" y="0"/>
            <a:ext cx="1220893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51784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uadroTexto 4"/>
          <p:cNvSpPr txBox="1"/>
          <p:nvPr/>
        </p:nvSpPr>
        <p:spPr>
          <a:xfrm>
            <a:off x="778933" y="2480734"/>
            <a:ext cx="103632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6000" b="1" dirty="0" smtClean="0">
                <a:solidFill>
                  <a:srgbClr val="006666"/>
                </a:solidFill>
              </a:rPr>
              <a:t>Eskerrik asko </a:t>
            </a:r>
            <a:r>
              <a:rPr lang="es-ES" sz="6000" b="1" dirty="0" err="1" smtClean="0">
                <a:solidFill>
                  <a:srgbClr val="006666"/>
                </a:solidFill>
              </a:rPr>
              <a:t>zuen</a:t>
            </a:r>
            <a:r>
              <a:rPr lang="es-ES" sz="6000" b="1" dirty="0" smtClean="0">
                <a:solidFill>
                  <a:srgbClr val="006666"/>
                </a:solidFill>
              </a:rPr>
              <a:t> </a:t>
            </a:r>
            <a:r>
              <a:rPr lang="es-ES" sz="6000" b="1" dirty="0" err="1" smtClean="0">
                <a:solidFill>
                  <a:srgbClr val="006666"/>
                </a:solidFill>
              </a:rPr>
              <a:t>arretagatik</a:t>
            </a:r>
            <a:r>
              <a:rPr lang="es-ES" sz="6000" b="1" dirty="0" smtClean="0">
                <a:solidFill>
                  <a:srgbClr val="006666"/>
                </a:solidFill>
              </a:rPr>
              <a:t>!</a:t>
            </a:r>
            <a:endParaRPr lang="es-ES" sz="6000" dirty="0">
              <a:solidFill>
                <a:srgbClr val="00666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036751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111</TotalTime>
  <Words>1431</Words>
  <Application>Microsoft Office PowerPoint</Application>
  <PresentationFormat>Panorámica</PresentationFormat>
  <Paragraphs>215</Paragraphs>
  <Slides>14</Slides>
  <Notes>11</Notes>
  <HiddenSlides>0</HiddenSlides>
  <MMClips>0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14</vt:i4>
      </vt:variant>
    </vt:vector>
  </HeadingPairs>
  <TitlesOfParts>
    <vt:vector size="20" baseType="lpstr">
      <vt:lpstr>Arial</vt:lpstr>
      <vt:lpstr>Calibri</vt:lpstr>
      <vt:lpstr>Calibri Light</vt:lpstr>
      <vt:lpstr>Times New Roman</vt:lpstr>
      <vt:lpstr>Wingdings</vt:lpstr>
      <vt:lpstr>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>Hewlett-Packard Company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Behar02</dc:creator>
  <cp:lastModifiedBy>Behar02</cp:lastModifiedBy>
  <cp:revision>44</cp:revision>
  <cp:lastPrinted>2021-05-03T11:41:55Z</cp:lastPrinted>
  <dcterms:created xsi:type="dcterms:W3CDTF">2021-04-29T12:24:05Z</dcterms:created>
  <dcterms:modified xsi:type="dcterms:W3CDTF">2021-05-03T11:49:02Z</dcterms:modified>
</cp:coreProperties>
</file>